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92" r:id="rId3"/>
    <p:sldId id="294" r:id="rId4"/>
    <p:sldId id="295" r:id="rId5"/>
    <p:sldId id="296" r:id="rId6"/>
    <p:sldId id="297" r:id="rId7"/>
    <p:sldId id="299" r:id="rId8"/>
    <p:sldId id="293" r:id="rId9"/>
    <p:sldId id="298" r:id="rId10"/>
    <p:sldId id="300" r:id="rId11"/>
    <p:sldId id="301" r:id="rId12"/>
    <p:sldId id="302" r:id="rId13"/>
    <p:sldId id="291" r:id="rId14"/>
    <p:sldId id="257" r:id="rId15"/>
    <p:sldId id="261" r:id="rId16"/>
    <p:sldId id="262" r:id="rId17"/>
    <p:sldId id="258" r:id="rId18"/>
    <p:sldId id="259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9" r:id="rId34"/>
    <p:sldId id="278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77" r:id="rId47"/>
    <p:sldId id="260" r:id="rId4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155C37-B9D1-4CDA-A9D7-EE861616E9FA}" v="25" dt="2026-01-10T08:49:18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2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9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75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044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7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4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0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6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2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3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6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35" name="Rectangle 30726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449D946A-9149-61F4-06B6-FA26E8DEA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0207"/>
          <a:stretch/>
        </p:blipFill>
        <p:spPr bwMode="auto">
          <a:xfrm>
            <a:off x="3331593" y="10"/>
            <a:ext cx="8860407" cy="6857990"/>
          </a:xfrm>
          <a:custGeom>
            <a:avLst/>
            <a:gdLst/>
            <a:ahLst/>
            <a:cxnLst/>
            <a:rect l="l" t="t" r="r" b="b"/>
            <a:pathLst>
              <a:path w="8860407" h="6858000">
                <a:moveTo>
                  <a:pt x="0" y="0"/>
                </a:moveTo>
                <a:lnTo>
                  <a:pt x="8860407" y="0"/>
                </a:lnTo>
                <a:lnTo>
                  <a:pt x="8860407" y="6858000"/>
                </a:lnTo>
                <a:lnTo>
                  <a:pt x="661049" y="6858000"/>
                </a:lnTo>
                <a:lnTo>
                  <a:pt x="832672" y="6662026"/>
                </a:lnTo>
                <a:cubicBezTo>
                  <a:pt x="1465328" y="5866432"/>
                  <a:pt x="1845374" y="4846462"/>
                  <a:pt x="1845374" y="3734370"/>
                </a:cubicBezTo>
                <a:cubicBezTo>
                  <a:pt x="1845374" y="2244963"/>
                  <a:pt x="1163691" y="920792"/>
                  <a:pt x="106458" y="795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357C7B7-1BF3-E6F8-70DD-61DFED926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1" y="1240971"/>
            <a:ext cx="4063419" cy="3654672"/>
          </a:xfrm>
        </p:spPr>
        <p:txBody>
          <a:bodyPr anchor="b">
            <a:normAutofit/>
          </a:bodyPr>
          <a:lstStyle/>
          <a:p>
            <a:r>
              <a:rPr lang="it-IT" sz="5400" dirty="0"/>
              <a:t>VITA COMUNE</a:t>
            </a:r>
            <a:br>
              <a:rPr lang="it-IT" sz="5400" dirty="0"/>
            </a:br>
            <a:r>
              <a:rPr lang="it-IT" sz="5400" dirty="0"/>
              <a:t>3 MEDIA</a:t>
            </a:r>
            <a:br>
              <a:rPr lang="it-IT" sz="5400" dirty="0"/>
            </a:br>
            <a:r>
              <a:rPr lang="it-IT" sz="5400" dirty="0"/>
              <a:t>parte 1</a:t>
            </a:r>
          </a:p>
        </p:txBody>
      </p:sp>
      <p:sp>
        <p:nvSpPr>
          <p:cNvPr id="30736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7849F167-D249-D7E6-466F-5B40A5D18A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161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D04A42-7393-DE76-05AE-F29333191A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1" r="-1" b="14719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magine Pin Storia">
            <a:extLst>
              <a:ext uri="{FF2B5EF4-FFF2-40B4-BE49-F238E27FC236}">
                <a16:creationId xmlns:a16="http://schemas.microsoft.com/office/drawing/2014/main" id="{4EA0696B-A0B3-1388-40C5-2785781864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5" b="22957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359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129E45B-9C76-132F-45FB-79F8FD3976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8" r="1" b="30218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47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527E0B2-D472-4015-070A-B2A2E4402F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17" r="1" b="15529"/>
          <a:stretch>
            <a:fillRect/>
          </a:stretch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73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1FDFB53-F5A5-A69D-C0A7-9C603D4694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34" r="1" b="15679"/>
          <a:stretch>
            <a:fillRect/>
          </a:stretch>
        </p:blipFill>
        <p:spPr bwMode="auto">
          <a:xfrm>
            <a:off x="-1" y="10"/>
            <a:ext cx="10825122" cy="6857990"/>
          </a:xfrm>
          <a:custGeom>
            <a:avLst/>
            <a:gdLst/>
            <a:ahLst/>
            <a:cxnLst/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8F3DCF4-B1F8-9C0A-69BE-2F229212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67287"/>
            <a:ext cx="11784010" cy="1285722"/>
          </a:xfr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Tu sei </a:t>
            </a:r>
            <a:r>
              <a:rPr lang="en-US" dirty="0" err="1"/>
              <a:t>mio</a:t>
            </a:r>
            <a:r>
              <a:rPr lang="en-US" dirty="0"/>
              <a:t> </a:t>
            </a:r>
            <a:r>
              <a:rPr lang="en-US" dirty="0" err="1"/>
              <a:t>Figlio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amo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24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2FF1F7C-F11E-F47F-8985-654C17E8C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1063256"/>
            <a:ext cx="5312254" cy="1540106"/>
          </a:xfrm>
        </p:spPr>
        <p:txBody>
          <a:bodyPr>
            <a:normAutofit/>
          </a:bodyPr>
          <a:lstStyle/>
          <a:p>
            <a:r>
              <a:rPr lang="it-IT" dirty="0"/>
              <a:t>About me…</a:t>
            </a:r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7B55C4-DDDD-C131-486F-D53CDF6E5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7" y="2933390"/>
            <a:ext cx="5312254" cy="2861349"/>
          </a:xfrm>
        </p:spPr>
        <p:txBody>
          <a:bodyPr>
            <a:normAutofit/>
          </a:bodyPr>
          <a:lstStyle/>
          <a:p>
            <a:endParaRPr lang="it-IT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CFF5522-13A9-D549-29DB-D5AEC700B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/>
          <a:stretch>
            <a:fillRect/>
          </a:stretch>
        </p:blipFill>
        <p:spPr bwMode="auto"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0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063" name="Straight Connector 2056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64" name="Rectangle 205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Titolo 1">
            <a:extLst>
              <a:ext uri="{FF2B5EF4-FFF2-40B4-BE49-F238E27FC236}">
                <a16:creationId xmlns:a16="http://schemas.microsoft.com/office/drawing/2014/main" id="{867D66BB-2295-A6F1-9D9A-8877D738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7182" y="893935"/>
            <a:ext cx="3756670" cy="33393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Cosa </a:t>
            </a:r>
            <a:r>
              <a:rPr lang="en-US" dirty="0" err="1"/>
              <a:t>vedono</a:t>
            </a:r>
            <a:r>
              <a:rPr lang="en-US" dirty="0"/>
              <a:t> di me?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E67B7C6-62E9-A00A-076E-6A53242362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441"/>
          <a:stretch>
            <a:fillRect/>
          </a:stretch>
        </p:blipFill>
        <p:spPr bwMode="auto">
          <a:xfrm>
            <a:off x="20" y="10"/>
            <a:ext cx="710252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23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A4FB603-5F8E-2ABE-D322-4FE8A08BA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7182" y="893935"/>
            <a:ext cx="3756670" cy="33393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Real beauty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471132B-3F76-216F-A8FC-6BA74031ED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442"/>
          <a:stretch>
            <a:fillRect/>
          </a:stretch>
        </p:blipFill>
        <p:spPr bwMode="auto">
          <a:xfrm>
            <a:off x="20" y="10"/>
            <a:ext cx="710252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3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9225" name="Rectangle 9224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3B78391-2BC8-81B2-5B84-017F57321B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r="5064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447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F284B1C-99E6-EF67-889A-38A46096B7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1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1282" name="Rectangle 11281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261489BE-35E4-0461-3004-52DBEE2601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08" r="1" b="40252"/>
          <a:stretch>
            <a:fillRect/>
          </a:stretch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4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FC016EA-5BE2-68C9-7B9F-9B0213D36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67287"/>
            <a:ext cx="12192000" cy="1285722"/>
          </a:xfrm>
          <a:solidFill>
            <a:srgbClr val="FFFFFF">
              <a:alpha val="56863"/>
            </a:srgb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/>
              <a:t>PURL</a:t>
            </a:r>
          </a:p>
        </p:txBody>
      </p:sp>
    </p:spTree>
    <p:extLst>
      <p:ext uri="{BB962C8B-B14F-4D97-AF65-F5344CB8AC3E}">
        <p14:creationId xmlns:p14="http://schemas.microsoft.com/office/powerpoint/2010/main" val="4222989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CD277-6763-0BDB-B3FC-3878B544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35" name="Rectangle 30726">
            <a:extLst>
              <a:ext uri="{FF2B5EF4-FFF2-40B4-BE49-F238E27FC236}">
                <a16:creationId xmlns:a16="http://schemas.microsoft.com/office/drawing/2014/main" id="{79450E91-F4FA-ECA7-E331-8FA26D03D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36FD66B3-1FD8-9AD0-3634-3A95AFB50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0207"/>
          <a:stretch/>
        </p:blipFill>
        <p:spPr bwMode="auto">
          <a:xfrm>
            <a:off x="3331593" y="10"/>
            <a:ext cx="8860407" cy="6857990"/>
          </a:xfrm>
          <a:custGeom>
            <a:avLst/>
            <a:gdLst/>
            <a:ahLst/>
            <a:cxnLst/>
            <a:rect l="l" t="t" r="r" b="b"/>
            <a:pathLst>
              <a:path w="8860407" h="6858000">
                <a:moveTo>
                  <a:pt x="0" y="0"/>
                </a:moveTo>
                <a:lnTo>
                  <a:pt x="8860407" y="0"/>
                </a:lnTo>
                <a:lnTo>
                  <a:pt x="8860407" y="6858000"/>
                </a:lnTo>
                <a:lnTo>
                  <a:pt x="661049" y="6858000"/>
                </a:lnTo>
                <a:lnTo>
                  <a:pt x="832672" y="6662026"/>
                </a:lnTo>
                <a:cubicBezTo>
                  <a:pt x="1465328" y="5866432"/>
                  <a:pt x="1845374" y="4846462"/>
                  <a:pt x="1845374" y="3734370"/>
                </a:cubicBezTo>
                <a:cubicBezTo>
                  <a:pt x="1845374" y="2244963"/>
                  <a:pt x="1163691" y="920792"/>
                  <a:pt x="106458" y="795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F1137BE-91DF-0078-90D7-5A32BEABD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6037" y="0"/>
            <a:ext cx="4063419" cy="3654672"/>
          </a:xfrm>
        </p:spPr>
        <p:txBody>
          <a:bodyPr anchor="b">
            <a:normAutofit/>
          </a:bodyPr>
          <a:lstStyle/>
          <a:p>
            <a:r>
              <a:rPr lang="it-IT" sz="5400" dirty="0"/>
              <a:t>VITA COMUNE</a:t>
            </a:r>
            <a:br>
              <a:rPr lang="it-IT" sz="5400" dirty="0"/>
            </a:br>
            <a:r>
              <a:rPr lang="it-IT" sz="5400" dirty="0"/>
              <a:t>3 MEDIA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E2EBAB-CCEA-4656-DA45-F4B59FF57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3" y="3995057"/>
            <a:ext cx="4063419" cy="2155372"/>
          </a:xfrm>
        </p:spPr>
        <p:txBody>
          <a:bodyPr anchor="t"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it-IT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</a:t>
            </a: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Dio della pace vi santifichi interamente, e tutta la vostra persona, 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spirito</a:t>
            </a: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it-IT" sz="24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anima</a:t>
            </a: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it-IT" sz="24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corpo</a:t>
            </a: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 conservi irreprensibile per la venuta del Signore nostro Gesù Cristo. </a:t>
            </a:r>
            <a:endParaRPr lang="it-IT" sz="2400" dirty="0"/>
          </a:p>
        </p:txBody>
      </p:sp>
      <p:sp>
        <p:nvSpPr>
          <p:cNvPr id="30736" name="Freeform 6">
            <a:extLst>
              <a:ext uri="{FF2B5EF4-FFF2-40B4-BE49-F238E27FC236}">
                <a16:creationId xmlns:a16="http://schemas.microsoft.com/office/drawing/2014/main" id="{EE40956B-1F48-D9C2-57E6-1F3567253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2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066" name="Straight Connector 2065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magine che contiene dipinto, arte, mitologia, museo&#10;&#10;Il contenuto generato dall'IA potrebbe non essere corretto.">
            <a:extLst>
              <a:ext uri="{FF2B5EF4-FFF2-40B4-BE49-F238E27FC236}">
                <a16:creationId xmlns:a16="http://schemas.microsoft.com/office/drawing/2014/main" id="{A7EAABC6-00D5-BF32-096C-1EBDDFCA0D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Rectangle 2069">
            <a:extLst>
              <a:ext uri="{FF2B5EF4-FFF2-40B4-BE49-F238E27FC236}">
                <a16:creationId xmlns:a16="http://schemas.microsoft.com/office/drawing/2014/main" id="{868BA1FB-7158-4051-A255-70F5F21FD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4858603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1D36441-B016-2973-872E-4CEF54884921}"/>
              </a:ext>
            </a:extLst>
          </p:cNvPr>
          <p:cNvSpPr txBox="1"/>
          <p:nvPr/>
        </p:nvSpPr>
        <p:spPr>
          <a:xfrm>
            <a:off x="1078992" y="1143001"/>
            <a:ext cx="9052560" cy="11020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i="1" spc="100" baseline="300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26</a:t>
            </a:r>
            <a:r>
              <a:rPr lang="en-US" sz="3300" i="1" spc="1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Dio </a:t>
            </a:r>
            <a:r>
              <a:rPr lang="en-US" sz="3300" i="1" spc="1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disse</a:t>
            </a:r>
            <a:r>
              <a:rPr lang="en-US" sz="3300" i="1" spc="1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: «</a:t>
            </a:r>
            <a:r>
              <a:rPr lang="en-US" sz="3300" i="1" spc="1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Facciamo</a:t>
            </a:r>
            <a:r>
              <a:rPr lang="en-US" sz="3300" i="1" spc="1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3300" i="1" spc="1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l’uomo</a:t>
            </a:r>
            <a:r>
              <a:rPr lang="en-US" sz="3300" i="1" spc="1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a nostra </a:t>
            </a:r>
            <a:r>
              <a:rPr lang="en-US" sz="3300" i="1" spc="1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immagine</a:t>
            </a:r>
            <a:r>
              <a:rPr lang="en-US" sz="3300" i="1" spc="1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, secondo la nostra </a:t>
            </a:r>
            <a:r>
              <a:rPr lang="en-US" sz="3300" i="1" spc="1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somiglianza</a:t>
            </a:r>
            <a:endParaRPr lang="en-US" sz="3300" i="1" spc="1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D81E42A3-743C-4C15-9DA8-93AA9AEBF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43293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magine che contiene arte, dipinto, Arti visive, disegno&#10;&#10;Il contenuto generato dall'IA potrebbe non essere corretto.">
            <a:extLst>
              <a:ext uri="{FF2B5EF4-FFF2-40B4-BE49-F238E27FC236}">
                <a16:creationId xmlns:a16="http://schemas.microsoft.com/office/drawing/2014/main" id="{1F2E60A1-354F-AEA6-3588-4755368607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7" b="20693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Rectangle 1058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881765-7CB3-10FB-3F2A-4C52624F0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08" y="533400"/>
            <a:ext cx="7252935" cy="4082143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540385" indent="899795">
              <a:tabLst>
                <a:tab pos="900430" algn="l"/>
              </a:tabLst>
            </a:pPr>
            <a:r>
              <a:rPr lang="en-US" sz="2800" dirty="0">
                <a:solidFill>
                  <a:srgbClr val="FFFFFF"/>
                </a:solidFill>
                <a:effectLst/>
              </a:rPr>
              <a:t>27E Dio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creò</a:t>
            </a:r>
            <a:r>
              <a:rPr lang="en-US" sz="2800" dirty="0">
                <a:solidFill>
                  <a:srgbClr val="FFFFFF"/>
                </a:solidFill>
                <a:effectLst/>
              </a:rPr>
              <a:t>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l’uomo</a:t>
            </a:r>
            <a:r>
              <a:rPr lang="en-US" sz="2800" dirty="0">
                <a:solidFill>
                  <a:srgbClr val="FFFFFF"/>
                </a:solidFill>
                <a:effectLst/>
              </a:rPr>
              <a:t> a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sua</a:t>
            </a:r>
            <a:r>
              <a:rPr lang="en-US" sz="2800" dirty="0">
                <a:solidFill>
                  <a:srgbClr val="FFFFFF"/>
                </a:solidFill>
                <a:effectLst/>
              </a:rPr>
              <a:t>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immagine</a:t>
            </a:r>
            <a:r>
              <a:rPr lang="en-US" sz="2800" dirty="0">
                <a:solidFill>
                  <a:srgbClr val="FFFFFF"/>
                </a:solidFill>
                <a:effectLst/>
              </a:rPr>
              <a:t>;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>
                <a:solidFill>
                  <a:srgbClr val="FFFFFF"/>
                </a:solidFill>
                <a:effectLst/>
              </a:rPr>
              <a:t>a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immagine</a:t>
            </a:r>
            <a:r>
              <a:rPr lang="en-US" sz="2800" dirty="0">
                <a:solidFill>
                  <a:srgbClr val="FFFFFF"/>
                </a:solidFill>
                <a:effectLst/>
              </a:rPr>
              <a:t> di Dio lo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creò</a:t>
            </a:r>
            <a:r>
              <a:rPr lang="en-US" sz="2800" dirty="0">
                <a:solidFill>
                  <a:srgbClr val="FFFFFF"/>
                </a:solidFill>
                <a:effectLst/>
              </a:rPr>
              <a:t>: 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 err="1">
                <a:solidFill>
                  <a:srgbClr val="FFFFFF"/>
                </a:solidFill>
                <a:effectLst/>
              </a:rPr>
              <a:t>maschio</a:t>
            </a:r>
            <a:r>
              <a:rPr lang="en-US" sz="2800" dirty="0">
                <a:solidFill>
                  <a:srgbClr val="FFFFFF"/>
                </a:solidFill>
                <a:effectLst/>
              </a:rPr>
              <a:t> e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femmina</a:t>
            </a:r>
            <a:r>
              <a:rPr lang="en-US" sz="2800" dirty="0">
                <a:solidFill>
                  <a:srgbClr val="FFFFFF"/>
                </a:solidFill>
                <a:effectLst/>
              </a:rPr>
              <a:t> li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creò</a:t>
            </a:r>
            <a:r>
              <a:rPr lang="en-US" sz="2800" dirty="0">
                <a:solidFill>
                  <a:srgbClr val="FFFFFF"/>
                </a:solidFill>
                <a:effectLst/>
              </a:rPr>
              <a:t>. 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>
                <a:solidFill>
                  <a:srgbClr val="FFFFFF"/>
                </a:solidFill>
                <a:effectLst/>
              </a:rPr>
              <a:t> 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>
                <a:solidFill>
                  <a:srgbClr val="FFFFFF"/>
                </a:solidFill>
                <a:effectLst/>
              </a:rPr>
              <a:t>28Dio li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benedisse</a:t>
            </a:r>
            <a:r>
              <a:rPr lang="en-US" sz="2800" dirty="0">
                <a:solidFill>
                  <a:srgbClr val="FFFFFF"/>
                </a:solidFill>
                <a:effectLst/>
              </a:rPr>
              <a:t> e Dio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disse</a:t>
            </a:r>
            <a:r>
              <a:rPr lang="en-US" sz="2800" dirty="0">
                <a:solidFill>
                  <a:srgbClr val="FFFFFF"/>
                </a:solidFill>
                <a:effectLst/>
              </a:rPr>
              <a:t> loro: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>
                <a:solidFill>
                  <a:srgbClr val="FFFFFF"/>
                </a:solidFill>
                <a:effectLst/>
              </a:rPr>
              <a:t> 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r>
              <a:rPr lang="en-US" sz="2800" dirty="0">
                <a:solidFill>
                  <a:srgbClr val="FFFFFF"/>
                </a:solidFill>
                <a:effectLst/>
              </a:rPr>
              <a:t>«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Siate</a:t>
            </a:r>
            <a:r>
              <a:rPr lang="en-US" sz="2800" dirty="0">
                <a:solidFill>
                  <a:srgbClr val="FFFFFF"/>
                </a:solidFill>
                <a:effectLst/>
              </a:rPr>
              <a:t>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fecondi</a:t>
            </a:r>
            <a:r>
              <a:rPr lang="en-US" sz="2800" dirty="0">
                <a:solidFill>
                  <a:srgbClr val="FFFFFF"/>
                </a:solidFill>
                <a:effectLst/>
              </a:rPr>
              <a:t> e </a:t>
            </a:r>
            <a:r>
              <a:rPr lang="en-US" sz="2800" dirty="0" err="1">
                <a:solidFill>
                  <a:srgbClr val="FFFFFF"/>
                </a:solidFill>
                <a:effectLst/>
              </a:rPr>
              <a:t>moltiplicatevi</a:t>
            </a:r>
            <a:r>
              <a:rPr lang="en-US" sz="2800" dirty="0">
                <a:solidFill>
                  <a:srgbClr val="FFFFFF"/>
                </a:solidFill>
                <a:effectLst/>
              </a:rPr>
              <a:t>,</a:t>
            </a:r>
            <a:br>
              <a:rPr lang="en-US" sz="2800" dirty="0">
                <a:solidFill>
                  <a:srgbClr val="FFFFFF"/>
                </a:solidFill>
                <a:effectLst/>
              </a:rPr>
            </a:b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3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45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74" name="Rectangle 2073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magine che contiene disegno, arte, illustrazione&#10;&#10;Il contenuto generato dall'IA potrebbe non essere corretto.">
            <a:extLst>
              <a:ext uri="{FF2B5EF4-FFF2-40B4-BE49-F238E27FC236}">
                <a16:creationId xmlns:a16="http://schemas.microsoft.com/office/drawing/2014/main" id="{3D8A266C-2A92-D9C5-D097-731CBAAB3F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4" b="24756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Rectangle 2075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E5E7A29-3B4C-F82C-C9E8-1B788607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aseline="30000" dirty="0">
                <a:solidFill>
                  <a:srgbClr val="FFFFFF"/>
                </a:solidFill>
                <a:effectLst/>
              </a:rPr>
              <a:t>31</a:t>
            </a:r>
            <a:r>
              <a:rPr lang="en-US" sz="4700" dirty="0">
                <a:solidFill>
                  <a:srgbClr val="FFFFFF"/>
                </a:solidFill>
                <a:effectLst/>
              </a:rPr>
              <a:t>Dio vide </a:t>
            </a:r>
            <a:r>
              <a:rPr lang="en-US" sz="4700" dirty="0" err="1">
                <a:solidFill>
                  <a:srgbClr val="FFFFFF"/>
                </a:solidFill>
                <a:effectLst/>
              </a:rPr>
              <a:t>quanto</a:t>
            </a:r>
            <a:r>
              <a:rPr lang="en-US" sz="4700" dirty="0">
                <a:solidFill>
                  <a:srgbClr val="FFFFFF"/>
                </a:solidFill>
                <a:effectLst/>
              </a:rPr>
              <a:t> </a:t>
            </a:r>
            <a:r>
              <a:rPr lang="en-US" sz="4700" dirty="0" err="1">
                <a:solidFill>
                  <a:srgbClr val="FFFFFF"/>
                </a:solidFill>
                <a:effectLst/>
              </a:rPr>
              <a:t>aveva</a:t>
            </a:r>
            <a:r>
              <a:rPr lang="en-US" sz="4700" dirty="0">
                <a:solidFill>
                  <a:srgbClr val="FFFFFF"/>
                </a:solidFill>
                <a:effectLst/>
              </a:rPr>
              <a:t> </a:t>
            </a:r>
            <a:r>
              <a:rPr lang="en-US" sz="4700" dirty="0" err="1">
                <a:solidFill>
                  <a:srgbClr val="FFFFFF"/>
                </a:solidFill>
                <a:effectLst/>
              </a:rPr>
              <a:t>fatto</a:t>
            </a:r>
            <a:r>
              <a:rPr lang="en-US" sz="4700" dirty="0">
                <a:solidFill>
                  <a:srgbClr val="FFFFFF"/>
                </a:solidFill>
                <a:effectLst/>
              </a:rPr>
              <a:t>, ed </a:t>
            </a:r>
            <a:r>
              <a:rPr lang="en-US" sz="4700" dirty="0" err="1">
                <a:solidFill>
                  <a:srgbClr val="FFFFFF"/>
                </a:solidFill>
                <a:effectLst/>
              </a:rPr>
              <a:t>ecco</a:t>
            </a:r>
            <a:r>
              <a:rPr lang="en-US" sz="4700" dirty="0">
                <a:solidFill>
                  <a:srgbClr val="FFFFFF"/>
                </a:solidFill>
                <a:effectLst/>
              </a:rPr>
              <a:t>, era </a:t>
            </a:r>
            <a:r>
              <a:rPr lang="en-US" sz="4700" dirty="0" err="1">
                <a:solidFill>
                  <a:srgbClr val="FFFFFF"/>
                </a:solidFill>
                <a:effectLst/>
              </a:rPr>
              <a:t>cosa</a:t>
            </a:r>
            <a:r>
              <a:rPr lang="en-US" sz="4700" dirty="0">
                <a:solidFill>
                  <a:srgbClr val="FFFFFF"/>
                </a:solidFill>
                <a:effectLst/>
              </a:rPr>
              <a:t> molto buona.</a:t>
            </a:r>
            <a:endParaRPr lang="en-US" sz="4700" dirty="0">
              <a:solidFill>
                <a:srgbClr val="FFFFFF"/>
              </a:solidFill>
            </a:endParaRPr>
          </a:p>
        </p:txBody>
      </p:sp>
      <p:cxnSp>
        <p:nvCxnSpPr>
          <p:cNvPr id="2078" name="Straight Connector 2077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0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6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368CC3D-17AE-E996-BDA0-E70C2F0962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7"/>
          <a:stretch/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10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4129" name="Straight Connector 4128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131" name="Rectangle 4130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Immagine che contiene Viso umano, bacio, persona, bianco e nero&#10;&#10;Il contenuto generato dall'IA potrebbe non essere corretto.">
            <a:extLst>
              <a:ext uri="{FF2B5EF4-FFF2-40B4-BE49-F238E27FC236}">
                <a16:creationId xmlns:a16="http://schemas.microsoft.com/office/drawing/2014/main" id="{9EEC5F6F-79CF-D28D-0E37-4BD1E6DAA2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0" b="21677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3" name="Rectangle 4132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9D54D5-777D-6056-BD39-1896695FA999}"/>
              </a:ext>
            </a:extLst>
          </p:cNvPr>
          <p:cNvSpPr txBox="1"/>
          <p:nvPr/>
        </p:nvSpPr>
        <p:spPr>
          <a:xfrm>
            <a:off x="758952" y="1143000"/>
            <a:ext cx="4572000" cy="29847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8288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6000" i="1" spc="1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CHI SONO </a:t>
            </a:r>
            <a:r>
              <a:rPr lang="en-US" sz="6000" i="1" spc="1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IO</a:t>
            </a:r>
            <a:r>
              <a:rPr lang="en-US" sz="9600" b="1" i="1" spc="1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?</a:t>
            </a:r>
            <a:endParaRPr lang="en-US" sz="6000" b="1" i="1" spc="1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4135" name="Straight Connector 4134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7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87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AB1FC-1E89-8F12-52F6-6D2C70B6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2" name="Rectangle 4141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238375-9DAA-0868-9FC1-2DAD9FE7BC5A}"/>
              </a:ext>
            </a:extLst>
          </p:cNvPr>
          <p:cNvSpPr txBox="1"/>
          <p:nvPr/>
        </p:nvSpPr>
        <p:spPr>
          <a:xfrm>
            <a:off x="5877532" y="1063255"/>
            <a:ext cx="5312254" cy="1806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288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6000" i="1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PIU’ CHE UN ANIMALE</a:t>
            </a:r>
            <a:endParaRPr lang="en-US" sz="6000" b="1" i="1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0D224B-A665-971D-CA6D-CE5ADD631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 b="7724"/>
          <a:stretch/>
        </p:blipFill>
        <p:spPr bwMode="auto"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44" name="Straight Connector 4143">
            <a:extLst>
              <a:ext uri="{FF2B5EF4-FFF2-40B4-BE49-F238E27FC236}">
                <a16:creationId xmlns:a16="http://schemas.microsoft.com/office/drawing/2014/main" id="{C1FC086D-39EC-448D-97E7-FF23235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86332" y="3088919"/>
            <a:ext cx="52120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C96D7A-FFC2-D260-DF59-D51E275F0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532" y="3309582"/>
            <a:ext cx="5312254" cy="2485157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</p:txBody>
      </p:sp>
      <p:sp>
        <p:nvSpPr>
          <p:cNvPr id="4146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96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138DB1-7A91-C7E1-AB76-830C57349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51" name="Rectangle 4150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AFCA60-4CFF-5A5F-CF71-3D5227C4BACC}"/>
              </a:ext>
            </a:extLst>
          </p:cNvPr>
          <p:cNvSpPr txBox="1"/>
          <p:nvPr/>
        </p:nvSpPr>
        <p:spPr>
          <a:xfrm>
            <a:off x="5843412" y="1063261"/>
            <a:ext cx="5312254" cy="2485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2880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PIU’ CHE UNA MACCHINA</a:t>
            </a:r>
            <a:endParaRPr lang="en-US" sz="6000" b="1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0" name="Picture 4" descr="Contiene: Shop @ Magiko - Vendita online di Articoli Esoterici e Magici. Ritualistica e Festival Anno Magico!">
            <a:extLst>
              <a:ext uri="{FF2B5EF4-FFF2-40B4-BE49-F238E27FC236}">
                <a16:creationId xmlns:a16="http://schemas.microsoft.com/office/drawing/2014/main" id="{1A3E618C-2DAE-9C6C-397D-7D48F696E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8" r="7609"/>
          <a:stretch/>
        </p:blipFill>
        <p:spPr bwMode="auto"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53" name="Straight Connector 4152">
            <a:extLst>
              <a:ext uri="{FF2B5EF4-FFF2-40B4-BE49-F238E27FC236}">
                <a16:creationId xmlns:a16="http://schemas.microsoft.com/office/drawing/2014/main" id="{C1FC086D-39EC-448D-97E7-FF23235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86332" y="3088919"/>
            <a:ext cx="52120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5D2845-A6CF-C5F7-8BAC-F101EBE9F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532" y="3309582"/>
            <a:ext cx="5312254" cy="2485157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  <p:sp>
        <p:nvSpPr>
          <p:cNvPr id="4155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88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131" name="Rectangle 5130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0182841-F0F5-9F5B-53CB-5A08DBF7D9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Rectangle 5132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E9E1553-45E6-E2C6-F5C8-158BB582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5135" name="Straight Connector 5134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7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22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6153" name="Straight Connector 6152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DD5E921-A99A-2EC4-110F-B2B2DF097C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5" b="33543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Rectangle 6156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BFBAE20-0145-74A0-8959-A3AFA119D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b="1" dirty="0">
                <a:solidFill>
                  <a:srgbClr val="FFFF00"/>
                </a:solidFill>
              </a:rPr>
              <a:t>CI SONO</a:t>
            </a:r>
          </a:p>
        </p:txBody>
      </p:sp>
      <p:cxnSp>
        <p:nvCxnSpPr>
          <p:cNvPr id="6159" name="Straight Connector 6158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1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8760531-741B-AF69-5004-9FA420CC8224}"/>
              </a:ext>
            </a:extLst>
          </p:cNvPr>
          <p:cNvSpPr txBox="1">
            <a:spLocks/>
          </p:cNvSpPr>
          <p:nvPr/>
        </p:nvSpPr>
        <p:spPr>
          <a:xfrm>
            <a:off x="213506" y="4728356"/>
            <a:ext cx="4652409" cy="18743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i="1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Unico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Irripetibile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Libero </a:t>
            </a:r>
          </a:p>
          <a:p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Cosciente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Grato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Sognante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Insieme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59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9B5B766-1386-66C9-1F39-0A3E87AD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1" y="893935"/>
            <a:ext cx="5364937" cy="333939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NOI </a:t>
            </a:r>
            <a:br>
              <a:rPr lang="en-US" dirty="0"/>
            </a:br>
            <a:r>
              <a:rPr lang="en-US" dirty="0"/>
              <a:t>SIAMO</a:t>
            </a:r>
            <a:br>
              <a:rPr lang="en-US" dirty="0"/>
            </a:br>
            <a:r>
              <a:rPr lang="en-US" dirty="0"/>
              <a:t>UN</a:t>
            </a:r>
            <a:br>
              <a:rPr lang="en-US" dirty="0"/>
            </a:br>
            <a:r>
              <a:rPr lang="en-US" dirty="0"/>
              <a:t>CAPOLAVORO</a:t>
            </a:r>
            <a:br>
              <a:rPr lang="en-US" dirty="0"/>
            </a:br>
            <a:r>
              <a:rPr lang="en-US" dirty="0"/>
              <a:t>NUOVO</a:t>
            </a:r>
          </a:p>
        </p:txBody>
      </p:sp>
      <p:cxnSp>
        <p:nvCxnSpPr>
          <p:cNvPr id="7181" name="Straight Connector 7180">
            <a:extLst>
              <a:ext uri="{FF2B5EF4-FFF2-40B4-BE49-F238E27FC236}">
                <a16:creationId xmlns:a16="http://schemas.microsoft.com/office/drawing/2014/main" id="{E3B95BE3-D5B2-4F38-9A01-17866C9FB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40408" y="4555071"/>
            <a:ext cx="53035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>
            <a:extLst>
              <a:ext uri="{FF2B5EF4-FFF2-40B4-BE49-F238E27FC236}">
                <a16:creationId xmlns:a16="http://schemas.microsoft.com/office/drawing/2014/main" id="{269CAFD7-121A-9486-2B0A-476AB01A49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" b="12112"/>
          <a:stretch/>
        </p:blipFill>
        <p:spPr bwMode="auto"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3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96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79BF34B-C8F4-894E-A514-7A331E9C2E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b="25250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Rectangle 8204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4DC2EAC-0F0B-D5B2-A3C6-5A53C6282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Tu sei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il </a:t>
            </a:r>
            <a:r>
              <a:rPr lang="en-US" dirty="0" err="1">
                <a:solidFill>
                  <a:srgbClr val="FFFFFF"/>
                </a:solidFill>
              </a:rPr>
              <a:t>tuo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corpo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8207" name="Straight Connector 8206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9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47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8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9240" name="Straight Connector 9239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242" name="Rectangle 9241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A009513-EB44-D405-1FCE-E7162C07E3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10714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44" name="Rectangle 9243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6C7CB2C-81C0-55D6-CD4B-EF816B35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1" y="1143000"/>
            <a:ext cx="5195533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Che </a:t>
            </a:r>
            <a:r>
              <a:rPr lang="en-US">
                <a:solidFill>
                  <a:srgbClr val="FFFFFF"/>
                </a:solidFill>
              </a:rPr>
              <a:t>rivela</a:t>
            </a:r>
            <a:r>
              <a:rPr lang="en-US" dirty="0">
                <a:solidFill>
                  <a:srgbClr val="FFFFFF"/>
                </a:solidFill>
              </a:rPr>
              <a:t> il </a:t>
            </a:r>
            <a:r>
              <a:rPr lang="en-US">
                <a:solidFill>
                  <a:srgbClr val="FFFFFF"/>
                </a:solidFill>
              </a:rPr>
              <a:t>vissuto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interiore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9246" name="Straight Connector 9245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8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91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B9E2D7-7E44-58A9-34EF-4CC2AA08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6" y="3302758"/>
            <a:ext cx="5700793" cy="1143776"/>
          </a:xfrm>
        </p:spPr>
        <p:txBody>
          <a:bodyPr>
            <a:normAutofit fontScale="90000"/>
          </a:bodyPr>
          <a:lstStyle/>
          <a:p>
            <a:r>
              <a:rPr lang="it-IT" sz="5400" dirty="0"/>
              <a:t>Con cui fai esperienze</a:t>
            </a:r>
            <a:br>
              <a:rPr lang="it-IT" sz="5400" dirty="0"/>
            </a:br>
            <a:r>
              <a:rPr lang="it-IT" sz="5400" b="1" dirty="0">
                <a:solidFill>
                  <a:srgbClr val="FFC000"/>
                </a:solidFill>
              </a:rPr>
              <a:t>«sensoriali»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31DD460-1790-1443-A0A0-313D5BE4F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4" r="-4" b="3960"/>
          <a:stretch/>
        </p:blipFill>
        <p:spPr bwMode="auto">
          <a:xfrm>
            <a:off x="3639395" y="10"/>
            <a:ext cx="4023360" cy="2980230"/>
          </a:xfrm>
          <a:custGeom>
            <a:avLst/>
            <a:gdLst/>
            <a:ahLst/>
            <a:cxnLst/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51" name="Straight Connector 10250">
            <a:extLst>
              <a:ext uri="{FF2B5EF4-FFF2-40B4-BE49-F238E27FC236}">
                <a16:creationId xmlns:a16="http://schemas.microsoft.com/office/drawing/2014/main" id="{1C1FBECF-CD9D-4327-92CF-8706D574F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3474720"/>
            <a:ext cx="0" cy="338328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1655E3-E80F-BB17-A98C-61EE1F54B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6" y="4537880"/>
            <a:ext cx="5700787" cy="1469717"/>
          </a:xfrm>
        </p:spPr>
        <p:txBody>
          <a:bodyPr>
            <a:normAutofit/>
          </a:bodyPr>
          <a:lstStyle/>
          <a:p>
            <a:endParaRPr lang="it-IT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5E0B6EA-762B-89D9-967D-D8895395E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4" r="2" b="2"/>
          <a:stretch/>
        </p:blipFill>
        <p:spPr bwMode="auto">
          <a:xfrm>
            <a:off x="7816906" y="1584503"/>
            <a:ext cx="4375105" cy="5273507"/>
          </a:xfrm>
          <a:custGeom>
            <a:avLst/>
            <a:gdLst/>
            <a:ahLst/>
            <a:cxnLst/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3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F07BC95-5E97-74C4-59D6-949ED21C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532" y="1063255"/>
            <a:ext cx="5312254" cy="1806727"/>
          </a:xfrm>
        </p:spPr>
        <p:txBody>
          <a:bodyPr>
            <a:normAutofit/>
          </a:bodyPr>
          <a:lstStyle/>
          <a:p>
            <a:r>
              <a:rPr lang="it-IT" dirty="0"/>
              <a:t>Per esplorare</a:t>
            </a:r>
            <a:br>
              <a:rPr lang="it-IT" dirty="0"/>
            </a:br>
            <a:r>
              <a:rPr lang="it-IT" dirty="0"/>
              <a:t>e viaggiare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5017BB2-0FCD-EA63-2CCC-21FB07692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/>
          <a:stretch/>
        </p:blipFill>
        <p:spPr bwMode="auto"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73" name="Straight Connector 11272">
            <a:extLst>
              <a:ext uri="{FF2B5EF4-FFF2-40B4-BE49-F238E27FC236}">
                <a16:creationId xmlns:a16="http://schemas.microsoft.com/office/drawing/2014/main" id="{C1FC086D-39EC-448D-97E7-FF23235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86332" y="3088919"/>
            <a:ext cx="52120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C4C1F7-D8A5-378B-751A-3D0236B8D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532" y="3309582"/>
            <a:ext cx="5312254" cy="2485157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11275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21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F0CF7101-482F-CF86-768E-58B1701710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0" b="9924"/>
          <a:stretch/>
        </p:blipFill>
        <p:spPr bwMode="auto">
          <a:xfrm>
            <a:off x="-1" y="1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C33C349-A020-8F41-7D0C-3F7D7CDE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60" y="1622272"/>
            <a:ext cx="5312254" cy="1806727"/>
          </a:xfrm>
        </p:spPr>
        <p:txBody>
          <a:bodyPr>
            <a:normAutofit/>
          </a:bodyPr>
          <a:lstStyle/>
          <a:p>
            <a:r>
              <a:rPr lang="it-IT" dirty="0"/>
              <a:t>Senza limiti…</a:t>
            </a:r>
          </a:p>
        </p:txBody>
      </p:sp>
    </p:spTree>
    <p:extLst>
      <p:ext uri="{BB962C8B-B14F-4D97-AF65-F5344CB8AC3E}">
        <p14:creationId xmlns:p14="http://schemas.microsoft.com/office/powerpoint/2010/main" val="1558812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3" name="Rectangle 13322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0B63FD-6F90-6EA6-49BB-28F72588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57784"/>
            <a:ext cx="6433418" cy="1609344"/>
          </a:xfrm>
        </p:spPr>
        <p:txBody>
          <a:bodyPr anchor="ctr">
            <a:normAutofit/>
          </a:bodyPr>
          <a:lstStyle/>
          <a:p>
            <a:r>
              <a:rPr lang="it-IT" dirty="0"/>
              <a:t>…o quasi</a:t>
            </a:r>
          </a:p>
        </p:txBody>
      </p:sp>
      <p:sp>
        <p:nvSpPr>
          <p:cNvPr id="13325" name="Freeform 6">
            <a:extLst>
              <a:ext uri="{FF2B5EF4-FFF2-40B4-BE49-F238E27FC236}">
                <a16:creationId xmlns:a16="http://schemas.microsoft.com/office/drawing/2014/main" id="{C0FA3EB3-F9E7-48CF-B25A-6BC0D7026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-2935" y="95288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62B97A-20B7-EA9B-DA7C-85E53E3B8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952" y="2441448"/>
            <a:ext cx="4197096" cy="3127248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AC3D58B4-7EBC-FD52-338D-6B39A08BA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t="7789" r="-1" b="11743"/>
          <a:stretch/>
        </p:blipFill>
        <p:spPr bwMode="auto">
          <a:xfrm>
            <a:off x="8142513" y="272142"/>
            <a:ext cx="4052405" cy="3378057"/>
          </a:xfrm>
          <a:custGeom>
            <a:avLst/>
            <a:gdLst/>
            <a:ahLst/>
            <a:cxnLst/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E66A76E5-8E1F-2624-B70E-E8D66ECC6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0"/>
          <a:stretch/>
        </p:blipFill>
        <p:spPr bwMode="auto">
          <a:xfrm>
            <a:off x="5761217" y="2672409"/>
            <a:ext cx="3072384" cy="3072384"/>
          </a:xfrm>
          <a:custGeom>
            <a:avLst/>
            <a:gdLst/>
            <a:ahLst/>
            <a:cxnLst/>
            <a:rect l="l" t="t" r="r" b="b"/>
            <a:pathLst>
              <a:path w="3072384" h="3072384">
                <a:moveTo>
                  <a:pt x="1536192" y="0"/>
                </a:moveTo>
                <a:cubicBezTo>
                  <a:pt x="2384607" y="0"/>
                  <a:pt x="3072384" y="687777"/>
                  <a:pt x="3072384" y="1536192"/>
                </a:cubicBezTo>
                <a:cubicBezTo>
                  <a:pt x="3072384" y="2384607"/>
                  <a:pt x="2384607" y="3072384"/>
                  <a:pt x="1536192" y="3072384"/>
                </a:cubicBezTo>
                <a:cubicBezTo>
                  <a:pt x="687777" y="3072384"/>
                  <a:pt x="0" y="2384607"/>
                  <a:pt x="0" y="1536192"/>
                </a:cubicBezTo>
                <a:cubicBezTo>
                  <a:pt x="0" y="687777"/>
                  <a:pt x="687777" y="0"/>
                  <a:pt x="15361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CEDEF826-83B7-03C6-A473-8D599F639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90" r="1" b="1950"/>
          <a:stretch/>
        </p:blipFill>
        <p:spPr bwMode="auto">
          <a:xfrm>
            <a:off x="8964334" y="4032250"/>
            <a:ext cx="3227666" cy="2825750"/>
          </a:xfrm>
          <a:custGeom>
            <a:avLst/>
            <a:gdLst/>
            <a:ahLst/>
            <a:cxnLst/>
            <a:rect l="l" t="t" r="r" b="b"/>
            <a:pathLst>
              <a:path w="3227666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227666" y="557146"/>
                </a:lnTo>
                <a:lnTo>
                  <a:pt x="3227666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32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4345" name="Straight Connector 14344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347" name="Rectangle 14346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2F25669-4C64-AB4C-96D8-D7258E453A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4" b="967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1F2E90C-7859-F460-612B-F002E4A4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Puoi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allenarlo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4351" name="Straight Connector 14350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3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78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5369" name="Straight Connector 15368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371" name="Rectangle 15370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CF93857E-ED47-84E1-5709-5BF3AEB7D5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3" b="6508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198ACB7-FA21-F376-0784-6105EC9C5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Puoi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allenarlo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5375" name="Straight Connector 15374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7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51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6393" name="Straight Connector 16392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395" name="Rectangle 16394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7E696F23-CB2A-C767-7BAA-3A5E65426A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08" b="9445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3FA8DB4-D297-2208-42CD-3A222671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Puoi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allenarlo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6399" name="Straight Connector 16398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1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51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4585" name="Straight Connector 24584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587" name="Rectangle 24586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950924F-5CCB-874A-B274-972F49589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1" y="893935"/>
            <a:ext cx="5364937" cy="33393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Cosa provi?</a:t>
            </a:r>
          </a:p>
        </p:txBody>
      </p:sp>
      <p:cxnSp>
        <p:nvCxnSpPr>
          <p:cNvPr id="24589" name="Straight Connector 24588">
            <a:extLst>
              <a:ext uri="{FF2B5EF4-FFF2-40B4-BE49-F238E27FC236}">
                <a16:creationId xmlns:a16="http://schemas.microsoft.com/office/drawing/2014/main" id="{E3B95BE3-D5B2-4F38-9A01-17866C9FB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40408" y="4555071"/>
            <a:ext cx="53035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Immagine Pin Storia">
            <a:extLst>
              <a:ext uri="{FF2B5EF4-FFF2-40B4-BE49-F238E27FC236}">
                <a16:creationId xmlns:a16="http://schemas.microsoft.com/office/drawing/2014/main" id="{B3C33D79-1BE7-3048-543F-E48E0DE4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289"/>
          <a:stretch/>
        </p:blipFill>
        <p:spPr bwMode="auto"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91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4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4BD79-4666-C3A8-0FF4-69865AC9A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30" name="Rectangle 17429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C221DD8-0A7B-C903-C551-A6E726060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1"/>
            <a:ext cx="4782039" cy="19667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Tu sei la </a:t>
            </a:r>
            <a:r>
              <a:rPr lang="en-US" dirty="0" err="1"/>
              <a:t>tua</a:t>
            </a:r>
            <a:br>
              <a:rPr lang="en-US" dirty="0"/>
            </a:br>
            <a:r>
              <a:rPr lang="en-US" dirty="0">
                <a:solidFill>
                  <a:srgbClr val="00B0F0"/>
                </a:solidFill>
              </a:rPr>
              <a:t>anima</a:t>
            </a:r>
          </a:p>
        </p:txBody>
      </p:sp>
      <p:cxnSp>
        <p:nvCxnSpPr>
          <p:cNvPr id="17432" name="Straight Connector 17431">
            <a:extLst>
              <a:ext uri="{FF2B5EF4-FFF2-40B4-BE49-F238E27FC236}">
                <a16:creationId xmlns:a16="http://schemas.microsoft.com/office/drawing/2014/main" id="{AEF97C72-3F89-4F0A-9629-01818B389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8503" y="2954301"/>
            <a:ext cx="47548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29825D6-46C9-AEBA-1B8A-99C402DB4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826" y="3161684"/>
            <a:ext cx="4782166" cy="2620405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17412" name="Picture 4" descr="Immagine che contiene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5C04EA77-8B68-5BBF-D82E-3F9752175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8" r="5962" b="1"/>
          <a:stretch/>
        </p:blipFill>
        <p:spPr bwMode="auto">
          <a:xfrm>
            <a:off x="6096000" y="10"/>
            <a:ext cx="60959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34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72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71" name="Rectangle 19470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26989F8-5087-D4E8-29C7-C2756E060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44" y="691762"/>
            <a:ext cx="3541205" cy="1706649"/>
          </a:xfrm>
        </p:spPr>
        <p:txBody>
          <a:bodyPr anchor="ctr">
            <a:normAutofit/>
          </a:bodyPr>
          <a:lstStyle/>
          <a:p>
            <a:endParaRPr lang="it-IT" sz="4800"/>
          </a:p>
        </p:txBody>
      </p:sp>
      <p:pic>
        <p:nvPicPr>
          <p:cNvPr id="19464" name="Picture 8">
            <a:extLst>
              <a:ext uri="{FF2B5EF4-FFF2-40B4-BE49-F238E27FC236}">
                <a16:creationId xmlns:a16="http://schemas.microsoft.com/office/drawing/2014/main" id="{61650955-EDA0-6993-E52C-7B5D0009F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51435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>
            <a:extLst>
              <a:ext uri="{FF2B5EF4-FFF2-40B4-BE49-F238E27FC236}">
                <a16:creationId xmlns:a16="http://schemas.microsoft.com/office/drawing/2014/main" id="{88C3267B-7953-EE11-2AE6-7097A9731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5445" y="0"/>
            <a:ext cx="45777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473" name="Straight Connector 19472">
            <a:extLst>
              <a:ext uri="{FF2B5EF4-FFF2-40B4-BE49-F238E27FC236}">
                <a16:creationId xmlns:a16="http://schemas.microsoft.com/office/drawing/2014/main" id="{61A0812C-8DCE-4CA2-904B-A5A5C12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2660" y="1005840"/>
            <a:ext cx="0" cy="58521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573017-AE4A-AD88-2A4C-541E99920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666" y="2623930"/>
            <a:ext cx="3541205" cy="3158160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19475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85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9D4D4B-157D-6CC2-8040-1C7046B0E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7" name="Rectangle 19466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8916BC-E05B-3566-F7AB-B4F2CB34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1" y="485267"/>
            <a:ext cx="5173133" cy="2433723"/>
          </a:xfrm>
        </p:spPr>
        <p:txBody>
          <a:bodyPr anchor="ctr">
            <a:normAutofit/>
          </a:bodyPr>
          <a:lstStyle/>
          <a:p>
            <a:pPr algn="r"/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F4D6F4-AA4A-BCAC-D32E-A47760AE1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867" y="485266"/>
            <a:ext cx="5173133" cy="2433723"/>
          </a:xfrm>
        </p:spPr>
        <p:txBody>
          <a:bodyPr anchor="ctr">
            <a:normAutofit/>
          </a:bodyPr>
          <a:lstStyle/>
          <a:p>
            <a:endParaRPr lang="it-IT"/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E54D1AE2-0188-3E1D-F984-CC0F41F5B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20" r="1" b="12453"/>
          <a:stretch/>
        </p:blipFill>
        <p:spPr bwMode="auto">
          <a:xfrm>
            <a:off x="4" y="3386837"/>
            <a:ext cx="4059936" cy="347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DE7AA5B5-FF77-D52F-B3E3-8C073EC77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3" r="-2" b="9277"/>
          <a:stretch/>
        </p:blipFill>
        <p:spPr bwMode="auto">
          <a:xfrm>
            <a:off x="4059937" y="3383280"/>
            <a:ext cx="4059936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C3BD8992-E942-1666-5C45-6DB8B3883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935"/>
          <a:stretch/>
        </p:blipFill>
        <p:spPr bwMode="auto">
          <a:xfrm>
            <a:off x="8122920" y="3383278"/>
            <a:ext cx="4069080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9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79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0489" name="Straight Connector 20488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491" name="Rectangle 20490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4ACDA168-5B38-CEF4-2206-BECF37614C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3" name="Rectangle 20492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5E124EA-1224-F047-2269-B524F49A2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0495" name="Straight Connector 20494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7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83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1513" name="Straight Connector 21512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515" name="Rectangle 21514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Immagine Pin Storia">
            <a:extLst>
              <a:ext uri="{FF2B5EF4-FFF2-40B4-BE49-F238E27FC236}">
                <a16:creationId xmlns:a16="http://schemas.microsoft.com/office/drawing/2014/main" id="{4F0C56D1-19D7-65FF-7ECB-B2390C8657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 b="13673"/>
          <a:stretch/>
        </p:blipFill>
        <p:spPr bwMode="auto">
          <a:xfrm>
            <a:off x="3331593" y="10"/>
            <a:ext cx="8860407" cy="6857990"/>
          </a:xfrm>
          <a:custGeom>
            <a:avLst/>
            <a:gdLst/>
            <a:ahLst/>
            <a:cxnLst/>
            <a:rect l="l" t="t" r="r" b="b"/>
            <a:pathLst>
              <a:path w="8860407" h="6858000">
                <a:moveTo>
                  <a:pt x="0" y="0"/>
                </a:moveTo>
                <a:lnTo>
                  <a:pt x="8860407" y="0"/>
                </a:lnTo>
                <a:lnTo>
                  <a:pt x="8860407" y="6858000"/>
                </a:lnTo>
                <a:lnTo>
                  <a:pt x="661049" y="6858000"/>
                </a:lnTo>
                <a:lnTo>
                  <a:pt x="832672" y="6662026"/>
                </a:lnTo>
                <a:cubicBezTo>
                  <a:pt x="1465328" y="5866432"/>
                  <a:pt x="1845374" y="4846462"/>
                  <a:pt x="1845374" y="3734370"/>
                </a:cubicBezTo>
                <a:cubicBezTo>
                  <a:pt x="1845374" y="2244963"/>
                  <a:pt x="1163691" y="920792"/>
                  <a:pt x="106458" y="795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72F87F3-F92F-A3A3-84F7-3D305A31C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28811"/>
            <a:ext cx="3447288" cy="334229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5400"/>
          </a:p>
        </p:txBody>
      </p:sp>
      <p:sp>
        <p:nvSpPr>
          <p:cNvPr id="21517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48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2537" name="Straight Connector 22536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539" name="Rectangle 2253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2F17ED20-BDFF-0BB5-7D81-7C6FAAA385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83" b="5067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41" name="Rectangle 22540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A9840A3-6693-26C9-0CB0-C61B141E7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2543" name="Straight Connector 22542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5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17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59" name="Rectangle 23558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1B81BB2-843C-02A2-E28C-17A18CBBC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1"/>
            <a:ext cx="4782039" cy="1966747"/>
          </a:xfrm>
        </p:spPr>
        <p:txBody>
          <a:bodyPr anchor="ctr">
            <a:normAutofit/>
          </a:bodyPr>
          <a:lstStyle/>
          <a:p>
            <a:endParaRPr lang="it-IT"/>
          </a:p>
        </p:txBody>
      </p:sp>
      <p:cxnSp>
        <p:nvCxnSpPr>
          <p:cNvPr id="23561" name="Straight Connector 23560">
            <a:extLst>
              <a:ext uri="{FF2B5EF4-FFF2-40B4-BE49-F238E27FC236}">
                <a16:creationId xmlns:a16="http://schemas.microsoft.com/office/drawing/2014/main" id="{AEF97C72-3F89-4F0A-9629-01818B389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8503" y="2954301"/>
            <a:ext cx="47548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9CD274-1A47-EEDE-3C8D-DF5D2E537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826" y="3161684"/>
            <a:ext cx="4782166" cy="2620405"/>
          </a:xfrm>
        </p:spPr>
        <p:txBody>
          <a:bodyPr>
            <a:normAutofit/>
          </a:bodyPr>
          <a:lstStyle/>
          <a:p>
            <a:endParaRPr lang="it-IT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0B769AB2-FF16-13D9-6B98-0AA74CACA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6096000" y="10"/>
            <a:ext cx="60959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3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72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7" name="Rectangle 25606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966E2D0-9242-82B4-8639-B9E11429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532" y="1063255"/>
            <a:ext cx="5312254" cy="1806727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accent2"/>
                </a:solidFill>
              </a:rPr>
              <a:t>emozioni</a:t>
            </a:r>
          </a:p>
        </p:txBody>
      </p:sp>
      <p:pic>
        <p:nvPicPr>
          <p:cNvPr id="25602" name="Picture 2" descr="Immagine che contiene sorridente, emoticon, sorriso, giallo&#10;&#10;Il contenuto generato dall'IA potrebbe non essere corretto.">
            <a:extLst>
              <a:ext uri="{FF2B5EF4-FFF2-40B4-BE49-F238E27FC236}">
                <a16:creationId xmlns:a16="http://schemas.microsoft.com/office/drawing/2014/main" id="{E038B255-AFDE-E27E-8EC3-3B7EB21EF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" b="10860"/>
          <a:stretch/>
        </p:blipFill>
        <p:spPr bwMode="auto"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609" name="Straight Connector 25608">
            <a:extLst>
              <a:ext uri="{FF2B5EF4-FFF2-40B4-BE49-F238E27FC236}">
                <a16:creationId xmlns:a16="http://schemas.microsoft.com/office/drawing/2014/main" id="{C1FC086D-39EC-448D-97E7-FF23235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86332" y="3088919"/>
            <a:ext cx="52120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913D2C-6583-4DB6-573B-B59A5940F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532" y="3309582"/>
            <a:ext cx="5312254" cy="248515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it-IT" sz="2800" i="1" dirty="0">
                <a:solidFill>
                  <a:schemeClr val="accent2"/>
                </a:solidFill>
              </a:rPr>
              <a:t>«smosso verso fuori»</a:t>
            </a:r>
          </a:p>
          <a:p>
            <a:pPr marL="0" indent="0" algn="r">
              <a:buNone/>
            </a:pPr>
            <a:r>
              <a:rPr lang="it-IT" sz="2800" i="1" dirty="0">
                <a:solidFill>
                  <a:schemeClr val="accent2"/>
                </a:solidFill>
              </a:rPr>
              <a:t>«portato fuori»</a:t>
            </a:r>
          </a:p>
        </p:txBody>
      </p:sp>
      <p:sp>
        <p:nvSpPr>
          <p:cNvPr id="25611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35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40" name="Rectangle 26639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6F7A522-7E4B-E428-0C5C-C5F9BAED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1063256"/>
            <a:ext cx="5312254" cy="1540106"/>
          </a:xfrm>
        </p:spPr>
        <p:txBody>
          <a:bodyPr>
            <a:normAutofit/>
          </a:bodyPr>
          <a:lstStyle/>
          <a:p>
            <a:r>
              <a:rPr lang="it-IT" sz="3300"/>
              <a:t>Le mappe emotive si sviluppano nei primi anni di vita</a:t>
            </a:r>
          </a:p>
        </p:txBody>
      </p:sp>
      <p:cxnSp>
        <p:nvCxnSpPr>
          <p:cNvPr id="26642" name="Straight Connector 26641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8EEFFF-8BE5-C016-EDB9-EC7819AD6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7" y="2933390"/>
            <a:ext cx="5312254" cy="2861349"/>
          </a:xfrm>
        </p:spPr>
        <p:txBody>
          <a:bodyPr>
            <a:normAutofit/>
          </a:bodyPr>
          <a:lstStyle/>
          <a:p>
            <a:r>
              <a:rPr lang="it-IT" dirty="0"/>
              <a:t>Emozioni automatiche</a:t>
            </a:r>
          </a:p>
          <a:p>
            <a:r>
              <a:rPr lang="it-IT" dirty="0"/>
              <a:t>Emozioni complesse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16A5B1F2-9D55-E4B9-9BFE-F4351462A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1"/>
          <a:stretch/>
        </p:blipFill>
        <p:spPr bwMode="auto"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44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02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5" name="Rectangle 27654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1C8ED1F-916F-E0B2-F224-8EB62898B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1063256"/>
            <a:ext cx="5312254" cy="1540106"/>
          </a:xfrm>
        </p:spPr>
        <p:txBody>
          <a:bodyPr>
            <a:normAutofit/>
          </a:bodyPr>
          <a:lstStyle/>
          <a:p>
            <a:r>
              <a:rPr lang="it-IT" sz="5100"/>
              <a:t>Con le emozioni facciamo esperienze</a:t>
            </a:r>
          </a:p>
        </p:txBody>
      </p:sp>
      <p:cxnSp>
        <p:nvCxnSpPr>
          <p:cNvPr id="27657" name="Straight Connector 27656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9D2EE2-BA6C-4E54-B6C2-E285E0F61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6" y="2933390"/>
            <a:ext cx="5604441" cy="3565381"/>
          </a:xfrm>
        </p:spPr>
        <p:txBody>
          <a:bodyPr>
            <a:normAutofit/>
          </a:bodyPr>
          <a:lstStyle/>
          <a:p>
            <a:r>
              <a:rPr lang="it-IT" sz="2800" b="1" dirty="0"/>
              <a:t>Il corpo reagisce </a:t>
            </a:r>
            <a:r>
              <a:rPr lang="it-IT" dirty="0"/>
              <a:t>(BATTITO, MUSCOLI, DIGESTIONE, PUPILLE, ARROSSAMENTO,…)</a:t>
            </a:r>
          </a:p>
          <a:p>
            <a:r>
              <a:rPr lang="it-IT" sz="2400" b="1" dirty="0"/>
              <a:t>Cambiamo comportamento </a:t>
            </a:r>
            <a:r>
              <a:rPr lang="it-IT" sz="1800" dirty="0"/>
              <a:t>(ESPRESSIONI VOLTO, TONO VOCE, VELOCITA’ PARLATO,..)</a:t>
            </a:r>
          </a:p>
          <a:p>
            <a:r>
              <a:rPr lang="it-IT" sz="2400" b="1" dirty="0"/>
              <a:t>Rileggiamo la realtà</a:t>
            </a:r>
          </a:p>
          <a:p>
            <a:endParaRPr lang="it-IT" sz="2800" b="1" dirty="0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17F94AAC-2364-863E-0B9D-E56D94EB3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4" b="4467"/>
          <a:stretch/>
        </p:blipFill>
        <p:spPr bwMode="auto"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9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62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28681" name="Straight Connector 28680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683" name="Rectangle 28682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28C200DF-816F-41EE-DC44-269917448E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5" b="37375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BCB3CAD-3DA2-0FCB-A31C-A2B55DA3F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1" y="1143000"/>
            <a:ext cx="6207903" cy="29847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Le </a:t>
            </a:r>
            <a:r>
              <a:rPr lang="en-US" dirty="0" err="1">
                <a:solidFill>
                  <a:srgbClr val="FFFFFF"/>
                </a:solidFill>
              </a:rPr>
              <a:t>emozioni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sono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parte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integrante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</a:rPr>
              <a:t>della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92D050"/>
                </a:solidFill>
              </a:rPr>
              <a:t>nostra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 err="1">
                <a:solidFill>
                  <a:srgbClr val="92D050"/>
                </a:solidFill>
              </a:rPr>
              <a:t>identità</a:t>
            </a:r>
            <a:endParaRPr lang="en-US" dirty="0">
              <a:solidFill>
                <a:srgbClr val="92D050"/>
              </a:solidFill>
            </a:endParaRPr>
          </a:p>
        </p:txBody>
      </p:sp>
      <p:cxnSp>
        <p:nvCxnSpPr>
          <p:cNvPr id="28687" name="Straight Connector 28686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9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97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3" name="Rectangle 29702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C708DAB-1080-BEA8-6258-FD017251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44" y="691762"/>
            <a:ext cx="3541205" cy="1706649"/>
          </a:xfrm>
        </p:spPr>
        <p:txBody>
          <a:bodyPr anchor="ctr">
            <a:normAutofit/>
          </a:bodyPr>
          <a:lstStyle/>
          <a:p>
            <a:r>
              <a:rPr lang="it-IT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La ruota delle emozioni</a:t>
            </a:r>
          </a:p>
        </p:txBody>
      </p:sp>
      <p:pic>
        <p:nvPicPr>
          <p:cNvPr id="29698" name="Picture 2" descr="La ruota delle emozioni - Scuola di Coaching MCI">
            <a:extLst>
              <a:ext uri="{FF2B5EF4-FFF2-40B4-BE49-F238E27FC236}">
                <a16:creationId xmlns:a16="http://schemas.microsoft.com/office/drawing/2014/main" id="{0A49150F-960B-994E-182C-87918983E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618" y="44016"/>
            <a:ext cx="6770340" cy="677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705" name="Straight Connector 29704">
            <a:extLst>
              <a:ext uri="{FF2B5EF4-FFF2-40B4-BE49-F238E27FC236}">
                <a16:creationId xmlns:a16="http://schemas.microsoft.com/office/drawing/2014/main" id="{61A0812C-8DCE-4CA2-904B-A5A5C12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2660" y="1005840"/>
            <a:ext cx="0" cy="58521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DCA37D-511B-45B4-DD14-2BFEF6826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666" y="2623930"/>
            <a:ext cx="3541205" cy="3158160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29707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79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Freeform 6">
            <a:extLst>
              <a:ext uri="{FF2B5EF4-FFF2-40B4-BE49-F238E27FC236}">
                <a16:creationId xmlns:a16="http://schemas.microsoft.com/office/drawing/2014/main" id="{DD4C4B28-6B4B-4445-8535-F516D74E4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8441" name="Straight Connector 18440">
            <a:extLst>
              <a:ext uri="{FF2B5EF4-FFF2-40B4-BE49-F238E27FC236}">
                <a16:creationId xmlns:a16="http://schemas.microsoft.com/office/drawing/2014/main" id="{0CB1C732-7193-4253-8746-850D090A6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443" name="Rectangle 18442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Immagine che contiene arte, dipinto, calamaro&#10;&#10;Il contenuto generato dall'IA potrebbe non essere corretto.">
            <a:extLst>
              <a:ext uri="{FF2B5EF4-FFF2-40B4-BE49-F238E27FC236}">
                <a16:creationId xmlns:a16="http://schemas.microsoft.com/office/drawing/2014/main" id="{2A706325-7393-E893-E76E-7A7CFCE5A8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0" r="1" b="12738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5" name="Rectangle 18444">
            <a:extLst>
              <a:ext uri="{FF2B5EF4-FFF2-40B4-BE49-F238E27FC236}">
                <a16:creationId xmlns:a16="http://schemas.microsoft.com/office/drawing/2014/main" id="{E4398140-F067-40E9-892C-4DB04C70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44600" y="-1244600"/>
            <a:ext cx="6858000" cy="93472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8080705-A13F-B2D3-4226-0ADFCB85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143000"/>
            <a:ext cx="4572000" cy="29847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Io </a:t>
            </a:r>
            <a:r>
              <a:rPr lang="en-US" dirty="0" err="1">
                <a:solidFill>
                  <a:srgbClr val="FFFFFF"/>
                </a:solidFill>
              </a:rPr>
              <a:t>sono</a:t>
            </a:r>
            <a:r>
              <a:rPr lang="en-US" dirty="0">
                <a:solidFill>
                  <a:srgbClr val="FFFFFF"/>
                </a:solidFill>
              </a:rPr>
              <a:t>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il </a:t>
            </a:r>
            <a:r>
              <a:rPr lang="en-US" dirty="0" err="1">
                <a:solidFill>
                  <a:srgbClr val="FFFFFF"/>
                </a:solidFill>
              </a:rPr>
              <a:t>mio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spirito</a:t>
            </a:r>
          </a:p>
        </p:txBody>
      </p:sp>
      <p:cxnSp>
        <p:nvCxnSpPr>
          <p:cNvPr id="18447" name="Straight Connector 18446">
            <a:extLst>
              <a:ext uri="{FF2B5EF4-FFF2-40B4-BE49-F238E27FC236}">
                <a16:creationId xmlns:a16="http://schemas.microsoft.com/office/drawing/2014/main" id="{17726E8A-324C-4684-96F2-AFDDFB2F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58952" y="4291242"/>
            <a:ext cx="4572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9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600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7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5138" name="Rectangle 5128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9" name="Freeform: Shape 5130">
            <a:extLst>
              <a:ext uri="{FF2B5EF4-FFF2-40B4-BE49-F238E27FC236}">
                <a16:creationId xmlns:a16="http://schemas.microsoft.com/office/drawing/2014/main" id="{454A98CF-5529-4F3E-A692-2CF1D51F3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825122" cy="6858000"/>
          </a:xfrm>
          <a:custGeom>
            <a:avLst/>
            <a:gdLst>
              <a:gd name="connsiteX0" fmla="*/ 0 w 10825122"/>
              <a:gd name="connsiteY0" fmla="*/ 0 h 6858000"/>
              <a:gd name="connsiteX1" fmla="*/ 9969784 w 10825122"/>
              <a:gd name="connsiteY1" fmla="*/ 0 h 6858000"/>
              <a:gd name="connsiteX2" fmla="*/ 10105415 w 10825122"/>
              <a:gd name="connsiteY2" fmla="*/ 264816 h 6858000"/>
              <a:gd name="connsiteX3" fmla="*/ 10825122 w 10825122"/>
              <a:gd name="connsiteY3" fmla="*/ 3429000 h 6858000"/>
              <a:gd name="connsiteX4" fmla="*/ 10105415 w 10825122"/>
              <a:gd name="connsiteY4" fmla="*/ 6593184 h 6858000"/>
              <a:gd name="connsiteX5" fmla="*/ 9969784 w 10825122"/>
              <a:gd name="connsiteY5" fmla="*/ 6858000 h 6858000"/>
              <a:gd name="connsiteX6" fmla="*/ 0 w 108251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D1C5B96-1D50-7706-E02B-5CE8DB09CF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269" y="111852"/>
            <a:ext cx="4345462" cy="663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450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292</Words>
  <Application>Microsoft Office PowerPoint</Application>
  <PresentationFormat>Widescreen</PresentationFormat>
  <Paragraphs>45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2" baseType="lpstr">
      <vt:lpstr>Arial</vt:lpstr>
      <vt:lpstr>Avenir Next LT Pro</vt:lpstr>
      <vt:lpstr>Sitka Banner</vt:lpstr>
      <vt:lpstr>Times New Roman</vt:lpstr>
      <vt:lpstr>HeadlinesVTI</vt:lpstr>
      <vt:lpstr>VITA COMUNE 3 MEDIA parte 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 sei mio Figlio che amo</vt:lpstr>
      <vt:lpstr>About me…</vt:lpstr>
      <vt:lpstr>Cosa vedono di me?</vt:lpstr>
      <vt:lpstr>Real beauty</vt:lpstr>
      <vt:lpstr>Presentazione standard di PowerPoint</vt:lpstr>
      <vt:lpstr>Presentazione standard di PowerPoint</vt:lpstr>
      <vt:lpstr>PURL</vt:lpstr>
      <vt:lpstr>VITA COMUNE 3 MEDIA</vt:lpstr>
      <vt:lpstr>Presentazione standard di PowerPoint</vt:lpstr>
      <vt:lpstr>27E Dio creò l’uomo a sua immagine; a immagine di Dio lo creò:  maschio e femmina li creò.    28Dio li benedisse e Dio disse loro:   «Siate fecondi e moltiplicatevi, </vt:lpstr>
      <vt:lpstr>31Dio vide quanto aveva fatto, ed ecco, era cosa molto buona.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CI SONO</vt:lpstr>
      <vt:lpstr>NOI  SIAMO UN CAPOLAVORO NUOVO</vt:lpstr>
      <vt:lpstr>Tu sei il tuo corpo</vt:lpstr>
      <vt:lpstr>Che rivela il vissuto interiore</vt:lpstr>
      <vt:lpstr>Con cui fai esperienze «sensoriali»</vt:lpstr>
      <vt:lpstr>Per esplorare e viaggiare</vt:lpstr>
      <vt:lpstr>Senza limiti…</vt:lpstr>
      <vt:lpstr>…o quasi</vt:lpstr>
      <vt:lpstr>Puoi allenarlo</vt:lpstr>
      <vt:lpstr>Puoi allenarlo</vt:lpstr>
      <vt:lpstr>Puoi allenarlo</vt:lpstr>
      <vt:lpstr>Cosa provi?</vt:lpstr>
      <vt:lpstr>Tu sei la tua anima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emozioni</vt:lpstr>
      <vt:lpstr>Le mappe emotive si sviluppano nei primi anni di vita</vt:lpstr>
      <vt:lpstr>Con le emozioni facciamo esperienze</vt:lpstr>
      <vt:lpstr>Le emozioni sono parte integrante della nostra identità</vt:lpstr>
      <vt:lpstr>La ruota delle emozioni</vt:lpstr>
      <vt:lpstr>Io sono  il mio spirito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 Alessandro Viganò</dc:creator>
  <cp:lastModifiedBy>Don Alessandro Viganò</cp:lastModifiedBy>
  <cp:revision>2</cp:revision>
  <dcterms:created xsi:type="dcterms:W3CDTF">2025-01-25T13:59:46Z</dcterms:created>
  <dcterms:modified xsi:type="dcterms:W3CDTF">2026-01-21T14:05:30Z</dcterms:modified>
</cp:coreProperties>
</file>