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3" r:id="rId2"/>
    <p:sldId id="293" r:id="rId3"/>
    <p:sldId id="256" r:id="rId4"/>
    <p:sldId id="257" r:id="rId5"/>
    <p:sldId id="291" r:id="rId6"/>
    <p:sldId id="258" r:id="rId7"/>
    <p:sldId id="262" r:id="rId8"/>
    <p:sldId id="260" r:id="rId9"/>
    <p:sldId id="261" r:id="rId10"/>
    <p:sldId id="287" r:id="rId11"/>
    <p:sldId id="278" r:id="rId12"/>
    <p:sldId id="263" r:id="rId13"/>
    <p:sldId id="267" r:id="rId14"/>
    <p:sldId id="296" r:id="rId15"/>
    <p:sldId id="264" r:id="rId16"/>
    <p:sldId id="268" r:id="rId17"/>
    <p:sldId id="283" r:id="rId18"/>
    <p:sldId id="269" r:id="rId19"/>
    <p:sldId id="284" r:id="rId20"/>
    <p:sldId id="270" r:id="rId21"/>
    <p:sldId id="279" r:id="rId22"/>
    <p:sldId id="289" r:id="rId23"/>
    <p:sldId id="265" r:id="rId24"/>
    <p:sldId id="285" r:id="rId25"/>
    <p:sldId id="266" r:id="rId26"/>
    <p:sldId id="286" r:id="rId27"/>
    <p:sldId id="274" r:id="rId28"/>
    <p:sldId id="271" r:id="rId29"/>
    <p:sldId id="272" r:id="rId30"/>
    <p:sldId id="273" r:id="rId31"/>
    <p:sldId id="275" r:id="rId32"/>
    <p:sldId id="282" r:id="rId33"/>
    <p:sldId id="276" r:id="rId34"/>
    <p:sldId id="288" r:id="rId35"/>
    <p:sldId id="277" r:id="rId36"/>
    <p:sldId id="298" r:id="rId37"/>
    <p:sldId id="295" r:id="rId38"/>
    <p:sldId id="301" r:id="rId39"/>
    <p:sldId id="297" r:id="rId40"/>
    <p:sldId id="294" r:id="rId41"/>
    <p:sldId id="290" r:id="rId42"/>
    <p:sldId id="299" r:id="rId43"/>
    <p:sldId id="300" r:id="rId4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Stile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82" autoAdjust="0"/>
  </p:normalViewPr>
  <p:slideViewPr>
    <p:cSldViewPr snapToGrid="0">
      <p:cViewPr varScale="1">
        <p:scale>
          <a:sx n="59" d="100"/>
          <a:sy n="59" d="100"/>
        </p:scale>
        <p:origin x="96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9595E0C-884A-4BB8-9A10-DE5B56ECC0D3}"/>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DA95A021-7799-4246-A827-204CD2D425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8EDD971B-7FDF-4014-A6FC-70C71C61A35B}"/>
              </a:ext>
            </a:extLst>
          </p:cNvPr>
          <p:cNvSpPr>
            <a:spLocks noGrp="1"/>
          </p:cNvSpPr>
          <p:nvPr>
            <p:ph type="dt" sz="half" idx="10"/>
          </p:nvPr>
        </p:nvSpPr>
        <p:spPr/>
        <p:txBody>
          <a:bodyPr/>
          <a:lstStyle/>
          <a:p>
            <a:fld id="{FF4D8E39-4163-46CA-A49A-9E92A955DB90}" type="datetimeFigureOut">
              <a:rPr lang="it-IT" smtClean="0"/>
              <a:t>11/01/2025</a:t>
            </a:fld>
            <a:endParaRPr lang="it-IT" dirty="0"/>
          </a:p>
        </p:txBody>
      </p:sp>
      <p:sp>
        <p:nvSpPr>
          <p:cNvPr id="5" name="Segnaposto piè di pagina 4">
            <a:extLst>
              <a:ext uri="{FF2B5EF4-FFF2-40B4-BE49-F238E27FC236}">
                <a16:creationId xmlns:a16="http://schemas.microsoft.com/office/drawing/2014/main" id="{7B8391E8-31EE-4A14-A7BA-D240643DD347}"/>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66497DC8-39F9-4BE1-8A47-D6D3E1FCE6B9}"/>
              </a:ext>
            </a:extLst>
          </p:cNvPr>
          <p:cNvSpPr>
            <a:spLocks noGrp="1"/>
          </p:cNvSpPr>
          <p:nvPr>
            <p:ph type="sldNum" sz="quarter" idx="12"/>
          </p:nvPr>
        </p:nvSpPr>
        <p:spPr/>
        <p:txBody>
          <a:bodyPr/>
          <a:lstStyle/>
          <a:p>
            <a:fld id="{1966B71E-F517-4D4A-8BAF-DA9CB8025DA7}" type="slidenum">
              <a:rPr lang="it-IT" smtClean="0"/>
              <a:t>‹N›</a:t>
            </a:fld>
            <a:endParaRPr lang="it-IT" dirty="0"/>
          </a:p>
        </p:txBody>
      </p:sp>
    </p:spTree>
    <p:extLst>
      <p:ext uri="{BB962C8B-B14F-4D97-AF65-F5344CB8AC3E}">
        <p14:creationId xmlns:p14="http://schemas.microsoft.com/office/powerpoint/2010/main" val="3056258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8553B3-1643-4082-BB4B-E1B066C68975}"/>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E921F03-696C-4ED0-AEF8-0CC9478DB974}"/>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8FC4895-7963-4650-A472-0FE414A23E99}"/>
              </a:ext>
            </a:extLst>
          </p:cNvPr>
          <p:cNvSpPr>
            <a:spLocks noGrp="1"/>
          </p:cNvSpPr>
          <p:nvPr>
            <p:ph type="dt" sz="half" idx="10"/>
          </p:nvPr>
        </p:nvSpPr>
        <p:spPr/>
        <p:txBody>
          <a:bodyPr/>
          <a:lstStyle/>
          <a:p>
            <a:fld id="{FF4D8E39-4163-46CA-A49A-9E92A955DB90}" type="datetimeFigureOut">
              <a:rPr lang="it-IT" smtClean="0"/>
              <a:t>11/01/2025</a:t>
            </a:fld>
            <a:endParaRPr lang="it-IT" dirty="0"/>
          </a:p>
        </p:txBody>
      </p:sp>
      <p:sp>
        <p:nvSpPr>
          <p:cNvPr id="5" name="Segnaposto piè di pagina 4">
            <a:extLst>
              <a:ext uri="{FF2B5EF4-FFF2-40B4-BE49-F238E27FC236}">
                <a16:creationId xmlns:a16="http://schemas.microsoft.com/office/drawing/2014/main" id="{0EF4EFAF-1A3E-4724-80AD-B91F03528C7A}"/>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DEB0771C-CCE2-4A8A-BDEC-28E1606F6923}"/>
              </a:ext>
            </a:extLst>
          </p:cNvPr>
          <p:cNvSpPr>
            <a:spLocks noGrp="1"/>
          </p:cNvSpPr>
          <p:nvPr>
            <p:ph type="sldNum" sz="quarter" idx="12"/>
          </p:nvPr>
        </p:nvSpPr>
        <p:spPr/>
        <p:txBody>
          <a:bodyPr/>
          <a:lstStyle/>
          <a:p>
            <a:fld id="{1966B71E-F517-4D4A-8BAF-DA9CB8025DA7}" type="slidenum">
              <a:rPr lang="it-IT" smtClean="0"/>
              <a:t>‹N›</a:t>
            </a:fld>
            <a:endParaRPr lang="it-IT" dirty="0"/>
          </a:p>
        </p:txBody>
      </p:sp>
    </p:spTree>
    <p:extLst>
      <p:ext uri="{BB962C8B-B14F-4D97-AF65-F5344CB8AC3E}">
        <p14:creationId xmlns:p14="http://schemas.microsoft.com/office/powerpoint/2010/main" val="469708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1C814A-E004-4A57-8862-13E69ED7F297}"/>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C650E64C-020B-4390-870E-AB6D5EA603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7C1703A8-F9D5-42D8-8042-35B616EB0293}"/>
              </a:ext>
            </a:extLst>
          </p:cNvPr>
          <p:cNvSpPr>
            <a:spLocks noGrp="1"/>
          </p:cNvSpPr>
          <p:nvPr>
            <p:ph type="dt" sz="half" idx="10"/>
          </p:nvPr>
        </p:nvSpPr>
        <p:spPr/>
        <p:txBody>
          <a:bodyPr/>
          <a:lstStyle/>
          <a:p>
            <a:fld id="{FF4D8E39-4163-46CA-A49A-9E92A955DB90}" type="datetimeFigureOut">
              <a:rPr lang="it-IT" smtClean="0"/>
              <a:t>11/01/2025</a:t>
            </a:fld>
            <a:endParaRPr lang="it-IT" dirty="0"/>
          </a:p>
        </p:txBody>
      </p:sp>
      <p:sp>
        <p:nvSpPr>
          <p:cNvPr id="5" name="Segnaposto piè di pagina 4">
            <a:extLst>
              <a:ext uri="{FF2B5EF4-FFF2-40B4-BE49-F238E27FC236}">
                <a16:creationId xmlns:a16="http://schemas.microsoft.com/office/drawing/2014/main" id="{EF697DBB-D768-44BB-BE9D-21163E3435E5}"/>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2180DD1B-078B-43B7-BB8E-E3D875C4263B}"/>
              </a:ext>
            </a:extLst>
          </p:cNvPr>
          <p:cNvSpPr>
            <a:spLocks noGrp="1"/>
          </p:cNvSpPr>
          <p:nvPr>
            <p:ph type="sldNum" sz="quarter" idx="12"/>
          </p:nvPr>
        </p:nvSpPr>
        <p:spPr/>
        <p:txBody>
          <a:bodyPr/>
          <a:lstStyle/>
          <a:p>
            <a:fld id="{1966B71E-F517-4D4A-8BAF-DA9CB8025DA7}" type="slidenum">
              <a:rPr lang="it-IT" smtClean="0"/>
              <a:t>‹N›</a:t>
            </a:fld>
            <a:endParaRPr lang="it-IT" dirty="0"/>
          </a:p>
        </p:txBody>
      </p:sp>
    </p:spTree>
    <p:extLst>
      <p:ext uri="{BB962C8B-B14F-4D97-AF65-F5344CB8AC3E}">
        <p14:creationId xmlns:p14="http://schemas.microsoft.com/office/powerpoint/2010/main" val="4043439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9B8EB81-C91C-42BA-831E-10728946489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E568C3FF-24C8-463A-B085-C93DBF0D5009}"/>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9DE36C0E-8948-4E94-8131-7A49C45BAC45}"/>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294393C8-7687-4CAC-B806-CF0D6398EA04}"/>
              </a:ext>
            </a:extLst>
          </p:cNvPr>
          <p:cNvSpPr>
            <a:spLocks noGrp="1"/>
          </p:cNvSpPr>
          <p:nvPr>
            <p:ph type="dt" sz="half" idx="10"/>
          </p:nvPr>
        </p:nvSpPr>
        <p:spPr/>
        <p:txBody>
          <a:bodyPr/>
          <a:lstStyle/>
          <a:p>
            <a:fld id="{FF4D8E39-4163-46CA-A49A-9E92A955DB90}" type="datetimeFigureOut">
              <a:rPr lang="it-IT" smtClean="0"/>
              <a:t>11/01/2025</a:t>
            </a:fld>
            <a:endParaRPr lang="it-IT" dirty="0"/>
          </a:p>
        </p:txBody>
      </p:sp>
      <p:sp>
        <p:nvSpPr>
          <p:cNvPr id="6" name="Segnaposto piè di pagina 5">
            <a:extLst>
              <a:ext uri="{FF2B5EF4-FFF2-40B4-BE49-F238E27FC236}">
                <a16:creationId xmlns:a16="http://schemas.microsoft.com/office/drawing/2014/main" id="{9C545AE7-AA80-4E37-A268-D0C719091558}"/>
              </a:ext>
            </a:extLst>
          </p:cNvPr>
          <p:cNvSpPr>
            <a:spLocks noGrp="1"/>
          </p:cNvSpPr>
          <p:nvPr>
            <p:ph type="ftr" sz="quarter" idx="11"/>
          </p:nvPr>
        </p:nvSpPr>
        <p:spPr/>
        <p:txBody>
          <a:bodyPr/>
          <a:lstStyle/>
          <a:p>
            <a:endParaRPr lang="it-IT" dirty="0"/>
          </a:p>
        </p:txBody>
      </p:sp>
      <p:sp>
        <p:nvSpPr>
          <p:cNvPr id="7" name="Segnaposto numero diapositiva 6">
            <a:extLst>
              <a:ext uri="{FF2B5EF4-FFF2-40B4-BE49-F238E27FC236}">
                <a16:creationId xmlns:a16="http://schemas.microsoft.com/office/drawing/2014/main" id="{F69A3425-5BB1-4BF1-89B2-C3A95CEB8551}"/>
              </a:ext>
            </a:extLst>
          </p:cNvPr>
          <p:cNvSpPr>
            <a:spLocks noGrp="1"/>
          </p:cNvSpPr>
          <p:nvPr>
            <p:ph type="sldNum" sz="quarter" idx="12"/>
          </p:nvPr>
        </p:nvSpPr>
        <p:spPr/>
        <p:txBody>
          <a:bodyPr/>
          <a:lstStyle/>
          <a:p>
            <a:fld id="{1966B71E-F517-4D4A-8BAF-DA9CB8025DA7}" type="slidenum">
              <a:rPr lang="it-IT" smtClean="0"/>
              <a:t>‹N›</a:t>
            </a:fld>
            <a:endParaRPr lang="it-IT" dirty="0"/>
          </a:p>
        </p:txBody>
      </p:sp>
    </p:spTree>
    <p:extLst>
      <p:ext uri="{BB962C8B-B14F-4D97-AF65-F5344CB8AC3E}">
        <p14:creationId xmlns:p14="http://schemas.microsoft.com/office/powerpoint/2010/main" val="3068342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A9EB3C-AC48-47EA-9802-3E997C46B5B2}"/>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03BDD65-0C4F-4C59-86D9-371F9554F6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2CF01CD3-8D68-4E50-AB04-B2DE2CB24F0D}"/>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F5E96EF1-4BAA-4A90-81EE-DE438E8DE4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D62D5AF6-C5B6-4109-B847-2CC9BE9933AE}"/>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22AC0C06-D4D9-4FA1-A7B4-5C5A26877A3E}"/>
              </a:ext>
            </a:extLst>
          </p:cNvPr>
          <p:cNvSpPr>
            <a:spLocks noGrp="1"/>
          </p:cNvSpPr>
          <p:nvPr>
            <p:ph type="dt" sz="half" idx="10"/>
          </p:nvPr>
        </p:nvSpPr>
        <p:spPr/>
        <p:txBody>
          <a:bodyPr/>
          <a:lstStyle/>
          <a:p>
            <a:fld id="{FF4D8E39-4163-46CA-A49A-9E92A955DB90}" type="datetimeFigureOut">
              <a:rPr lang="it-IT" smtClean="0"/>
              <a:t>11/01/2025</a:t>
            </a:fld>
            <a:endParaRPr lang="it-IT" dirty="0"/>
          </a:p>
        </p:txBody>
      </p:sp>
      <p:sp>
        <p:nvSpPr>
          <p:cNvPr id="8" name="Segnaposto piè di pagina 7">
            <a:extLst>
              <a:ext uri="{FF2B5EF4-FFF2-40B4-BE49-F238E27FC236}">
                <a16:creationId xmlns:a16="http://schemas.microsoft.com/office/drawing/2014/main" id="{054C2F58-B019-4C8F-BC59-3684BAB2C75A}"/>
              </a:ext>
            </a:extLst>
          </p:cNvPr>
          <p:cNvSpPr>
            <a:spLocks noGrp="1"/>
          </p:cNvSpPr>
          <p:nvPr>
            <p:ph type="ftr" sz="quarter" idx="11"/>
          </p:nvPr>
        </p:nvSpPr>
        <p:spPr/>
        <p:txBody>
          <a:bodyPr/>
          <a:lstStyle/>
          <a:p>
            <a:endParaRPr lang="it-IT" dirty="0"/>
          </a:p>
        </p:txBody>
      </p:sp>
      <p:sp>
        <p:nvSpPr>
          <p:cNvPr id="9" name="Segnaposto numero diapositiva 8">
            <a:extLst>
              <a:ext uri="{FF2B5EF4-FFF2-40B4-BE49-F238E27FC236}">
                <a16:creationId xmlns:a16="http://schemas.microsoft.com/office/drawing/2014/main" id="{11FABA6B-9521-44C3-8612-2F0E17F79E0A}"/>
              </a:ext>
            </a:extLst>
          </p:cNvPr>
          <p:cNvSpPr>
            <a:spLocks noGrp="1"/>
          </p:cNvSpPr>
          <p:nvPr>
            <p:ph type="sldNum" sz="quarter" idx="12"/>
          </p:nvPr>
        </p:nvSpPr>
        <p:spPr/>
        <p:txBody>
          <a:bodyPr/>
          <a:lstStyle/>
          <a:p>
            <a:fld id="{1966B71E-F517-4D4A-8BAF-DA9CB8025DA7}" type="slidenum">
              <a:rPr lang="it-IT" smtClean="0"/>
              <a:t>‹N›</a:t>
            </a:fld>
            <a:endParaRPr lang="it-IT" dirty="0"/>
          </a:p>
        </p:txBody>
      </p:sp>
    </p:spTree>
    <p:extLst>
      <p:ext uri="{BB962C8B-B14F-4D97-AF65-F5344CB8AC3E}">
        <p14:creationId xmlns:p14="http://schemas.microsoft.com/office/powerpoint/2010/main" val="466628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F0E307-F091-4145-9ED7-6703934593DB}"/>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8FCCB500-8070-48E8-AAC0-1168776EB504}"/>
              </a:ext>
            </a:extLst>
          </p:cNvPr>
          <p:cNvSpPr>
            <a:spLocks noGrp="1"/>
          </p:cNvSpPr>
          <p:nvPr>
            <p:ph type="dt" sz="half" idx="10"/>
          </p:nvPr>
        </p:nvSpPr>
        <p:spPr/>
        <p:txBody>
          <a:bodyPr/>
          <a:lstStyle/>
          <a:p>
            <a:fld id="{FF4D8E39-4163-46CA-A49A-9E92A955DB90}" type="datetimeFigureOut">
              <a:rPr lang="it-IT" smtClean="0"/>
              <a:t>11/01/2025</a:t>
            </a:fld>
            <a:endParaRPr lang="it-IT" dirty="0"/>
          </a:p>
        </p:txBody>
      </p:sp>
      <p:sp>
        <p:nvSpPr>
          <p:cNvPr id="4" name="Segnaposto piè di pagina 3">
            <a:extLst>
              <a:ext uri="{FF2B5EF4-FFF2-40B4-BE49-F238E27FC236}">
                <a16:creationId xmlns:a16="http://schemas.microsoft.com/office/drawing/2014/main" id="{F3984040-108B-436A-9181-40B19C243C16}"/>
              </a:ext>
            </a:extLst>
          </p:cNvPr>
          <p:cNvSpPr>
            <a:spLocks noGrp="1"/>
          </p:cNvSpPr>
          <p:nvPr>
            <p:ph type="ftr" sz="quarter" idx="11"/>
          </p:nvPr>
        </p:nvSpPr>
        <p:spPr/>
        <p:txBody>
          <a:bodyPr/>
          <a:lstStyle/>
          <a:p>
            <a:endParaRPr lang="it-IT" dirty="0"/>
          </a:p>
        </p:txBody>
      </p:sp>
      <p:sp>
        <p:nvSpPr>
          <p:cNvPr id="5" name="Segnaposto numero diapositiva 4">
            <a:extLst>
              <a:ext uri="{FF2B5EF4-FFF2-40B4-BE49-F238E27FC236}">
                <a16:creationId xmlns:a16="http://schemas.microsoft.com/office/drawing/2014/main" id="{D8DD99FB-1002-49F7-8594-9894074A0B08}"/>
              </a:ext>
            </a:extLst>
          </p:cNvPr>
          <p:cNvSpPr>
            <a:spLocks noGrp="1"/>
          </p:cNvSpPr>
          <p:nvPr>
            <p:ph type="sldNum" sz="quarter" idx="12"/>
          </p:nvPr>
        </p:nvSpPr>
        <p:spPr/>
        <p:txBody>
          <a:bodyPr/>
          <a:lstStyle/>
          <a:p>
            <a:fld id="{1966B71E-F517-4D4A-8BAF-DA9CB8025DA7}" type="slidenum">
              <a:rPr lang="it-IT" smtClean="0"/>
              <a:t>‹N›</a:t>
            </a:fld>
            <a:endParaRPr lang="it-IT" dirty="0"/>
          </a:p>
        </p:txBody>
      </p:sp>
    </p:spTree>
    <p:extLst>
      <p:ext uri="{BB962C8B-B14F-4D97-AF65-F5344CB8AC3E}">
        <p14:creationId xmlns:p14="http://schemas.microsoft.com/office/powerpoint/2010/main" val="1707513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67596E68-66E2-4942-82F7-D82867F9ECFF}"/>
              </a:ext>
            </a:extLst>
          </p:cNvPr>
          <p:cNvSpPr>
            <a:spLocks noGrp="1"/>
          </p:cNvSpPr>
          <p:nvPr>
            <p:ph type="dt" sz="half" idx="10"/>
          </p:nvPr>
        </p:nvSpPr>
        <p:spPr/>
        <p:txBody>
          <a:bodyPr/>
          <a:lstStyle/>
          <a:p>
            <a:fld id="{FF4D8E39-4163-46CA-A49A-9E92A955DB90}" type="datetimeFigureOut">
              <a:rPr lang="it-IT" smtClean="0"/>
              <a:t>11/01/2025</a:t>
            </a:fld>
            <a:endParaRPr lang="it-IT" dirty="0"/>
          </a:p>
        </p:txBody>
      </p:sp>
      <p:sp>
        <p:nvSpPr>
          <p:cNvPr id="3" name="Segnaposto piè di pagina 2">
            <a:extLst>
              <a:ext uri="{FF2B5EF4-FFF2-40B4-BE49-F238E27FC236}">
                <a16:creationId xmlns:a16="http://schemas.microsoft.com/office/drawing/2014/main" id="{E7C167A0-D796-4206-9FB7-74F90C3D91F5}"/>
              </a:ext>
            </a:extLst>
          </p:cNvPr>
          <p:cNvSpPr>
            <a:spLocks noGrp="1"/>
          </p:cNvSpPr>
          <p:nvPr>
            <p:ph type="ftr" sz="quarter" idx="11"/>
          </p:nvPr>
        </p:nvSpPr>
        <p:spPr/>
        <p:txBody>
          <a:bodyPr/>
          <a:lstStyle/>
          <a:p>
            <a:endParaRPr lang="it-IT" dirty="0"/>
          </a:p>
        </p:txBody>
      </p:sp>
      <p:sp>
        <p:nvSpPr>
          <p:cNvPr id="4" name="Segnaposto numero diapositiva 3">
            <a:extLst>
              <a:ext uri="{FF2B5EF4-FFF2-40B4-BE49-F238E27FC236}">
                <a16:creationId xmlns:a16="http://schemas.microsoft.com/office/drawing/2014/main" id="{7DB73471-9B5B-4431-AABE-2754DE2067B6}"/>
              </a:ext>
            </a:extLst>
          </p:cNvPr>
          <p:cNvSpPr>
            <a:spLocks noGrp="1"/>
          </p:cNvSpPr>
          <p:nvPr>
            <p:ph type="sldNum" sz="quarter" idx="12"/>
          </p:nvPr>
        </p:nvSpPr>
        <p:spPr/>
        <p:txBody>
          <a:bodyPr/>
          <a:lstStyle/>
          <a:p>
            <a:fld id="{1966B71E-F517-4D4A-8BAF-DA9CB8025DA7}" type="slidenum">
              <a:rPr lang="it-IT" smtClean="0"/>
              <a:t>‹N›</a:t>
            </a:fld>
            <a:endParaRPr lang="it-IT" dirty="0"/>
          </a:p>
        </p:txBody>
      </p:sp>
    </p:spTree>
    <p:extLst>
      <p:ext uri="{BB962C8B-B14F-4D97-AF65-F5344CB8AC3E}">
        <p14:creationId xmlns:p14="http://schemas.microsoft.com/office/powerpoint/2010/main" val="2757634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0DA2DE-D667-476B-8B29-7AB904AEEA94}"/>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8EFEF9AD-9EA2-4638-81DB-5B84DEF87E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31D00906-66FE-4F76-A9C9-73399786DC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7E0A5664-E25F-4B97-8A5D-473595DE8046}"/>
              </a:ext>
            </a:extLst>
          </p:cNvPr>
          <p:cNvSpPr>
            <a:spLocks noGrp="1"/>
          </p:cNvSpPr>
          <p:nvPr>
            <p:ph type="dt" sz="half" idx="10"/>
          </p:nvPr>
        </p:nvSpPr>
        <p:spPr/>
        <p:txBody>
          <a:bodyPr/>
          <a:lstStyle/>
          <a:p>
            <a:fld id="{FF4D8E39-4163-46CA-A49A-9E92A955DB90}" type="datetimeFigureOut">
              <a:rPr lang="it-IT" smtClean="0"/>
              <a:t>11/01/2025</a:t>
            </a:fld>
            <a:endParaRPr lang="it-IT" dirty="0"/>
          </a:p>
        </p:txBody>
      </p:sp>
      <p:sp>
        <p:nvSpPr>
          <p:cNvPr id="6" name="Segnaposto piè di pagina 5">
            <a:extLst>
              <a:ext uri="{FF2B5EF4-FFF2-40B4-BE49-F238E27FC236}">
                <a16:creationId xmlns:a16="http://schemas.microsoft.com/office/drawing/2014/main" id="{9705897F-CA17-4AA9-A5BB-303123A0FF66}"/>
              </a:ext>
            </a:extLst>
          </p:cNvPr>
          <p:cNvSpPr>
            <a:spLocks noGrp="1"/>
          </p:cNvSpPr>
          <p:nvPr>
            <p:ph type="ftr" sz="quarter" idx="11"/>
          </p:nvPr>
        </p:nvSpPr>
        <p:spPr/>
        <p:txBody>
          <a:bodyPr/>
          <a:lstStyle/>
          <a:p>
            <a:endParaRPr lang="it-IT" dirty="0"/>
          </a:p>
        </p:txBody>
      </p:sp>
      <p:sp>
        <p:nvSpPr>
          <p:cNvPr id="7" name="Segnaposto numero diapositiva 6">
            <a:extLst>
              <a:ext uri="{FF2B5EF4-FFF2-40B4-BE49-F238E27FC236}">
                <a16:creationId xmlns:a16="http://schemas.microsoft.com/office/drawing/2014/main" id="{3D087443-D289-4919-948E-0F04929C43E7}"/>
              </a:ext>
            </a:extLst>
          </p:cNvPr>
          <p:cNvSpPr>
            <a:spLocks noGrp="1"/>
          </p:cNvSpPr>
          <p:nvPr>
            <p:ph type="sldNum" sz="quarter" idx="12"/>
          </p:nvPr>
        </p:nvSpPr>
        <p:spPr/>
        <p:txBody>
          <a:bodyPr/>
          <a:lstStyle/>
          <a:p>
            <a:fld id="{1966B71E-F517-4D4A-8BAF-DA9CB8025DA7}" type="slidenum">
              <a:rPr lang="it-IT" smtClean="0"/>
              <a:t>‹N›</a:t>
            </a:fld>
            <a:endParaRPr lang="it-IT" dirty="0"/>
          </a:p>
        </p:txBody>
      </p:sp>
    </p:spTree>
    <p:extLst>
      <p:ext uri="{BB962C8B-B14F-4D97-AF65-F5344CB8AC3E}">
        <p14:creationId xmlns:p14="http://schemas.microsoft.com/office/powerpoint/2010/main" val="882778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8EBC688-964C-459B-8112-9DC5E19515BA}"/>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F14DEC9B-904C-4593-9FAE-ABE5CFBBA0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a:extLst>
              <a:ext uri="{FF2B5EF4-FFF2-40B4-BE49-F238E27FC236}">
                <a16:creationId xmlns:a16="http://schemas.microsoft.com/office/drawing/2014/main" id="{94BD652E-0D04-4CD0-BB4D-D98003080B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011E6AD5-4ACA-44CD-B935-47664893CD3B}"/>
              </a:ext>
            </a:extLst>
          </p:cNvPr>
          <p:cNvSpPr>
            <a:spLocks noGrp="1"/>
          </p:cNvSpPr>
          <p:nvPr>
            <p:ph type="dt" sz="half" idx="10"/>
          </p:nvPr>
        </p:nvSpPr>
        <p:spPr/>
        <p:txBody>
          <a:bodyPr/>
          <a:lstStyle/>
          <a:p>
            <a:fld id="{FF4D8E39-4163-46CA-A49A-9E92A955DB90}" type="datetimeFigureOut">
              <a:rPr lang="it-IT" smtClean="0"/>
              <a:t>11/01/2025</a:t>
            </a:fld>
            <a:endParaRPr lang="it-IT" dirty="0"/>
          </a:p>
        </p:txBody>
      </p:sp>
      <p:sp>
        <p:nvSpPr>
          <p:cNvPr id="6" name="Segnaposto piè di pagina 5">
            <a:extLst>
              <a:ext uri="{FF2B5EF4-FFF2-40B4-BE49-F238E27FC236}">
                <a16:creationId xmlns:a16="http://schemas.microsoft.com/office/drawing/2014/main" id="{71C0E2C4-E172-4076-BE61-DEF3C05EA3A4}"/>
              </a:ext>
            </a:extLst>
          </p:cNvPr>
          <p:cNvSpPr>
            <a:spLocks noGrp="1"/>
          </p:cNvSpPr>
          <p:nvPr>
            <p:ph type="ftr" sz="quarter" idx="11"/>
          </p:nvPr>
        </p:nvSpPr>
        <p:spPr/>
        <p:txBody>
          <a:bodyPr/>
          <a:lstStyle/>
          <a:p>
            <a:endParaRPr lang="it-IT" dirty="0"/>
          </a:p>
        </p:txBody>
      </p:sp>
      <p:sp>
        <p:nvSpPr>
          <p:cNvPr id="7" name="Segnaposto numero diapositiva 6">
            <a:extLst>
              <a:ext uri="{FF2B5EF4-FFF2-40B4-BE49-F238E27FC236}">
                <a16:creationId xmlns:a16="http://schemas.microsoft.com/office/drawing/2014/main" id="{E47B876F-7F96-4E1F-B0BA-D9919AB84425}"/>
              </a:ext>
            </a:extLst>
          </p:cNvPr>
          <p:cNvSpPr>
            <a:spLocks noGrp="1"/>
          </p:cNvSpPr>
          <p:nvPr>
            <p:ph type="sldNum" sz="quarter" idx="12"/>
          </p:nvPr>
        </p:nvSpPr>
        <p:spPr/>
        <p:txBody>
          <a:bodyPr/>
          <a:lstStyle/>
          <a:p>
            <a:fld id="{1966B71E-F517-4D4A-8BAF-DA9CB8025DA7}" type="slidenum">
              <a:rPr lang="it-IT" smtClean="0"/>
              <a:t>‹N›</a:t>
            </a:fld>
            <a:endParaRPr lang="it-IT" dirty="0"/>
          </a:p>
        </p:txBody>
      </p:sp>
    </p:spTree>
    <p:extLst>
      <p:ext uri="{BB962C8B-B14F-4D97-AF65-F5344CB8AC3E}">
        <p14:creationId xmlns:p14="http://schemas.microsoft.com/office/powerpoint/2010/main" val="3451514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FC3C1D-E9ED-4E63-A0D3-643D1CDC99AE}"/>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7B967D6E-F21D-4478-9505-42AA6765E66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77A910E-D114-4C50-ABBA-6018CC329369}"/>
              </a:ext>
            </a:extLst>
          </p:cNvPr>
          <p:cNvSpPr>
            <a:spLocks noGrp="1"/>
          </p:cNvSpPr>
          <p:nvPr>
            <p:ph type="dt" sz="half" idx="10"/>
          </p:nvPr>
        </p:nvSpPr>
        <p:spPr/>
        <p:txBody>
          <a:bodyPr/>
          <a:lstStyle/>
          <a:p>
            <a:fld id="{FF4D8E39-4163-46CA-A49A-9E92A955DB90}" type="datetimeFigureOut">
              <a:rPr lang="it-IT" smtClean="0"/>
              <a:t>11/01/2025</a:t>
            </a:fld>
            <a:endParaRPr lang="it-IT" dirty="0"/>
          </a:p>
        </p:txBody>
      </p:sp>
      <p:sp>
        <p:nvSpPr>
          <p:cNvPr id="5" name="Segnaposto piè di pagina 4">
            <a:extLst>
              <a:ext uri="{FF2B5EF4-FFF2-40B4-BE49-F238E27FC236}">
                <a16:creationId xmlns:a16="http://schemas.microsoft.com/office/drawing/2014/main" id="{A3A8C519-1C0C-40B3-A736-C85C7444B3BA}"/>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0A1B51D8-6841-4DA1-9162-DCEE28726CDA}"/>
              </a:ext>
            </a:extLst>
          </p:cNvPr>
          <p:cNvSpPr>
            <a:spLocks noGrp="1"/>
          </p:cNvSpPr>
          <p:nvPr>
            <p:ph type="sldNum" sz="quarter" idx="12"/>
          </p:nvPr>
        </p:nvSpPr>
        <p:spPr/>
        <p:txBody>
          <a:bodyPr/>
          <a:lstStyle/>
          <a:p>
            <a:fld id="{1966B71E-F517-4D4A-8BAF-DA9CB8025DA7}" type="slidenum">
              <a:rPr lang="it-IT" smtClean="0"/>
              <a:t>‹N›</a:t>
            </a:fld>
            <a:endParaRPr lang="it-IT" dirty="0"/>
          </a:p>
        </p:txBody>
      </p:sp>
    </p:spTree>
    <p:extLst>
      <p:ext uri="{BB962C8B-B14F-4D97-AF65-F5344CB8AC3E}">
        <p14:creationId xmlns:p14="http://schemas.microsoft.com/office/powerpoint/2010/main" val="34460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8590161D-A08C-459F-81C7-D0379DF63141}"/>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01A1F118-CF45-4746-8B2E-A12A06F1EA67}"/>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40C0300-A846-4BC3-A8E7-386232FC3E9F}"/>
              </a:ext>
            </a:extLst>
          </p:cNvPr>
          <p:cNvSpPr>
            <a:spLocks noGrp="1"/>
          </p:cNvSpPr>
          <p:nvPr>
            <p:ph type="dt" sz="half" idx="10"/>
          </p:nvPr>
        </p:nvSpPr>
        <p:spPr/>
        <p:txBody>
          <a:bodyPr/>
          <a:lstStyle/>
          <a:p>
            <a:fld id="{FF4D8E39-4163-46CA-A49A-9E92A955DB90}" type="datetimeFigureOut">
              <a:rPr lang="it-IT" smtClean="0"/>
              <a:t>11/01/2025</a:t>
            </a:fld>
            <a:endParaRPr lang="it-IT" dirty="0"/>
          </a:p>
        </p:txBody>
      </p:sp>
      <p:sp>
        <p:nvSpPr>
          <p:cNvPr id="5" name="Segnaposto piè di pagina 4">
            <a:extLst>
              <a:ext uri="{FF2B5EF4-FFF2-40B4-BE49-F238E27FC236}">
                <a16:creationId xmlns:a16="http://schemas.microsoft.com/office/drawing/2014/main" id="{D413B20B-1F1C-462E-A1AF-D9C114AF15E8}"/>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EE755C12-635B-4322-81FE-45D671CE44EB}"/>
              </a:ext>
            </a:extLst>
          </p:cNvPr>
          <p:cNvSpPr>
            <a:spLocks noGrp="1"/>
          </p:cNvSpPr>
          <p:nvPr>
            <p:ph type="sldNum" sz="quarter" idx="12"/>
          </p:nvPr>
        </p:nvSpPr>
        <p:spPr/>
        <p:txBody>
          <a:bodyPr/>
          <a:lstStyle/>
          <a:p>
            <a:fld id="{1966B71E-F517-4D4A-8BAF-DA9CB8025DA7}" type="slidenum">
              <a:rPr lang="it-IT" smtClean="0"/>
              <a:t>‹N›</a:t>
            </a:fld>
            <a:endParaRPr lang="it-IT" dirty="0"/>
          </a:p>
        </p:txBody>
      </p:sp>
    </p:spTree>
    <p:extLst>
      <p:ext uri="{BB962C8B-B14F-4D97-AF65-F5344CB8AC3E}">
        <p14:creationId xmlns:p14="http://schemas.microsoft.com/office/powerpoint/2010/main" val="3057557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37C4860B-EA70-4AFB-A212-C5CDF08A79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B4AD2C00-5F2E-4AC5-86ED-09CDBA5C3A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CC0F3C7B-3517-4C91-9E9A-62988A5327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4D8E39-4163-46CA-A49A-9E92A955DB90}" type="datetimeFigureOut">
              <a:rPr lang="it-IT" smtClean="0"/>
              <a:t>11/01/2025</a:t>
            </a:fld>
            <a:endParaRPr lang="it-IT" dirty="0"/>
          </a:p>
        </p:txBody>
      </p:sp>
      <p:sp>
        <p:nvSpPr>
          <p:cNvPr id="5" name="Segnaposto piè di pagina 4">
            <a:extLst>
              <a:ext uri="{FF2B5EF4-FFF2-40B4-BE49-F238E27FC236}">
                <a16:creationId xmlns:a16="http://schemas.microsoft.com/office/drawing/2014/main" id="{A5B075A5-A756-48B7-91DA-C5F73BE903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dirty="0"/>
          </a:p>
        </p:txBody>
      </p:sp>
      <p:sp>
        <p:nvSpPr>
          <p:cNvPr id="6" name="Segnaposto numero diapositiva 5">
            <a:extLst>
              <a:ext uri="{FF2B5EF4-FFF2-40B4-BE49-F238E27FC236}">
                <a16:creationId xmlns:a16="http://schemas.microsoft.com/office/drawing/2014/main" id="{7909680E-50AB-44CB-B38E-BABFA5F8CC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66B71E-F517-4D4A-8BAF-DA9CB8025DA7}" type="slidenum">
              <a:rPr lang="it-IT" smtClean="0"/>
              <a:t>‹N›</a:t>
            </a:fld>
            <a:endParaRPr lang="it-IT" dirty="0"/>
          </a:p>
        </p:txBody>
      </p:sp>
    </p:spTree>
    <p:extLst>
      <p:ext uri="{BB962C8B-B14F-4D97-AF65-F5344CB8AC3E}">
        <p14:creationId xmlns:p14="http://schemas.microsoft.com/office/powerpoint/2010/main" val="3820924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descr="Immagine che contiene aria aperta, nuvola, cielo, surfing&#10;&#10;Descrizione generata automaticamente">
            <a:extLst>
              <a:ext uri="{FF2B5EF4-FFF2-40B4-BE49-F238E27FC236}">
                <a16:creationId xmlns:a16="http://schemas.microsoft.com/office/drawing/2014/main" id="{E6AB7C28-1D6B-9EB8-FA95-13B85903C7E8}"/>
              </a:ext>
            </a:extLst>
          </p:cNvPr>
          <p:cNvPicPr>
            <a:picLocks noChangeAspect="1"/>
          </p:cNvPicPr>
          <p:nvPr/>
        </p:nvPicPr>
        <p:blipFill>
          <a:blip r:embed="rId2">
            <a:extLst>
              <a:ext uri="{28A0092B-C50C-407E-A947-70E740481C1C}">
                <a14:useLocalDpi xmlns:a14="http://schemas.microsoft.com/office/drawing/2010/main" val="0"/>
              </a:ext>
            </a:extLst>
          </a:blip>
          <a:srcRect r="243" b="-1"/>
          <a:stretch/>
        </p:blipFill>
        <p:spPr>
          <a:xfrm>
            <a:off x="12010" y="8982"/>
            <a:ext cx="12256190" cy="6907706"/>
          </a:xfrm>
          <a:prstGeom prst="rect">
            <a:avLst/>
          </a:prstGeom>
        </p:spPr>
      </p:pic>
      <p:sp>
        <p:nvSpPr>
          <p:cNvPr id="2" name="Titolo 1">
            <a:extLst>
              <a:ext uri="{FF2B5EF4-FFF2-40B4-BE49-F238E27FC236}">
                <a16:creationId xmlns:a16="http://schemas.microsoft.com/office/drawing/2014/main" id="{5B1AC3C7-2E30-BCED-4CE6-CF2152F20998}"/>
              </a:ext>
            </a:extLst>
          </p:cNvPr>
          <p:cNvSpPr>
            <a:spLocks noGrp="1"/>
          </p:cNvSpPr>
          <p:nvPr>
            <p:ph type="title"/>
          </p:nvPr>
        </p:nvSpPr>
        <p:spPr>
          <a:xfrm>
            <a:off x="769434" y="655055"/>
            <a:ext cx="11041565" cy="3604709"/>
          </a:xfrm>
        </p:spPr>
        <p:txBody>
          <a:bodyPr>
            <a:normAutofit/>
          </a:bodyPr>
          <a:lstStyle/>
          <a:p>
            <a:r>
              <a:rPr lang="it-IT" sz="8000" b="1" dirty="0">
                <a:solidFill>
                  <a:schemeClr val="accent4">
                    <a:lumMod val="60000"/>
                    <a:lumOff val="40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Come fuoco e vento</a:t>
            </a:r>
          </a:p>
        </p:txBody>
      </p:sp>
      <p:sp>
        <p:nvSpPr>
          <p:cNvPr id="3" name="Segnaposto contenuto 2">
            <a:extLst>
              <a:ext uri="{FF2B5EF4-FFF2-40B4-BE49-F238E27FC236}">
                <a16:creationId xmlns:a16="http://schemas.microsoft.com/office/drawing/2014/main" id="{F9F23DD5-4428-C934-8268-292902362411}"/>
              </a:ext>
            </a:extLst>
          </p:cNvPr>
          <p:cNvSpPr>
            <a:spLocks noGrp="1"/>
          </p:cNvSpPr>
          <p:nvPr>
            <p:ph idx="1"/>
          </p:nvPr>
        </p:nvSpPr>
        <p:spPr>
          <a:xfrm>
            <a:off x="6470200" y="3480352"/>
            <a:ext cx="5213594" cy="3742762"/>
          </a:xfrm>
        </p:spPr>
        <p:txBody>
          <a:bodyPr>
            <a:normAutofit/>
          </a:bodyPr>
          <a:lstStyle/>
          <a:p>
            <a:pPr marL="0" indent="0">
              <a:buNone/>
            </a:pPr>
            <a:r>
              <a:rPr lang="it-IT" sz="3200" b="1" dirty="0">
                <a:solidFill>
                  <a:schemeClr val="bg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Percorso di formazione per tutti i gruppi della comunità</a:t>
            </a:r>
          </a:p>
          <a:p>
            <a:pPr marL="0" indent="0">
              <a:buNone/>
            </a:pPr>
            <a:r>
              <a:rPr lang="it-IT" sz="3200" b="1" dirty="0">
                <a:solidFill>
                  <a:schemeClr val="bg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11-18 gennaio 2025</a:t>
            </a:r>
          </a:p>
          <a:p>
            <a:endParaRPr lang="it-IT" sz="3200" b="1" dirty="0">
              <a:latin typeface="Cavolini" panose="03000502040302020204" pitchFamily="66" charset="0"/>
              <a:cs typeface="Cavolini" panose="03000502040302020204" pitchFamily="66" charset="0"/>
            </a:endParaRPr>
          </a:p>
        </p:txBody>
      </p:sp>
      <p:pic>
        <p:nvPicPr>
          <p:cNvPr id="7" name="Immagine 6" descr="Immagine che contiene clipart, Elementi grafici, creatività&#10;&#10;Descrizione generata automaticamente">
            <a:extLst>
              <a:ext uri="{FF2B5EF4-FFF2-40B4-BE49-F238E27FC236}">
                <a16:creationId xmlns:a16="http://schemas.microsoft.com/office/drawing/2014/main" id="{EE54577A-B326-3045-EF44-194EC418EE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7917" y="0"/>
            <a:ext cx="2032073" cy="2032073"/>
          </a:xfrm>
          <a:prstGeom prst="rect">
            <a:avLst/>
          </a:prstGeom>
        </p:spPr>
      </p:pic>
    </p:spTree>
    <p:extLst>
      <p:ext uri="{BB962C8B-B14F-4D97-AF65-F5344CB8AC3E}">
        <p14:creationId xmlns:p14="http://schemas.microsoft.com/office/powerpoint/2010/main" val="2377202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51AD4834-0B9B-4B72-14A3-7FC250D5B6AD}"/>
              </a:ext>
            </a:extLst>
          </p:cNvPr>
          <p:cNvSpPr>
            <a:spLocks noGrp="1"/>
          </p:cNvSpPr>
          <p:nvPr>
            <p:ph type="subTitle" idx="1"/>
          </p:nvPr>
        </p:nvSpPr>
        <p:spPr>
          <a:xfrm>
            <a:off x="203200" y="176609"/>
            <a:ext cx="11785599" cy="6504782"/>
          </a:xfrm>
          <a:solidFill>
            <a:srgbClr val="FFFF00"/>
          </a:solidFill>
          <a:ln>
            <a:solidFill>
              <a:schemeClr val="tx1"/>
            </a:solidFill>
          </a:ln>
        </p:spPr>
        <p:txBody>
          <a:bodyPr>
            <a:noAutofit/>
          </a:bodyPr>
          <a:lstStyle/>
          <a:p>
            <a:pPr algn="just">
              <a:lnSpc>
                <a:spcPct val="140000"/>
              </a:lnSpc>
            </a:pP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«Siamo a pochi passi dalla </a:t>
            </a:r>
            <a:r>
              <a:rPr lang="it-IT" sz="20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fine del cristianesimo sociologico</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 Di quel cristianesimo, cioè, nel quale cristiano e cittadino coincidevano e nel quale non si poteva essere altro che cristiani: la fede ereditata, dovuta, scontata, obbligata. </a:t>
            </a:r>
            <a:r>
              <a:rPr lang="it-IT" sz="20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La cultura attuale non trasmette più la fede, ma la libertà religiosa</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 </a:t>
            </a:r>
            <a:r>
              <a:rPr lang="it-IT" sz="20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La risposta inadeguata</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 a questa situazione </a:t>
            </a:r>
            <a:r>
              <a:rPr lang="it-IT" sz="20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è quella della nostalgia. La direzione giusta è invece quella di una pastorale della proposta, di una comunità che nel suo insieme, in tutte le sue espressioni e dimensioni, si fa testimone del Vangelo dentro e non contro il proprio contesto culturale. </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La tentazione ecclesiale può essere quella di ripiegarci in una “minoranza setta”, cioè “a parte” dalla storia e dalla cultura, o, peggio, una minoranza “contro”. </a:t>
            </a:r>
            <a:r>
              <a:rPr lang="it-IT" sz="20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Come essere minoranza “lievito” e non minoranza “setta” o minoranza “contro”? Questa è la posta in gioco. </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È su questo punto che si gioca il futuro della fede cristiana. </a:t>
            </a:r>
            <a:r>
              <a:rPr lang="it-IT" sz="20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C’è da rammaricarsi di fronte all’attuale scenario non più cristiano? Per Evangelii Gaudium c’è da gioire</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 perché quello che ci aspetta è potenzialmente meglio di quello che stiamo perdendo. </a:t>
            </a:r>
            <a:r>
              <a:rPr lang="it-IT" sz="20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Usciamo dal cristianesimo dell’abitudine e dell’obbligo, andiamo verso una adesione alla fede segnata da libertà e gratuità</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 (Biemmi, 2017)</a:t>
            </a:r>
            <a:endParaRPr lang="pt-BR" sz="2000" dirty="0">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89134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BD9616-FFC6-46E6-B506-4EAA313E4ABE}"/>
              </a:ext>
            </a:extLst>
          </p:cNvPr>
          <p:cNvSpPr>
            <a:spLocks noGrp="1"/>
          </p:cNvSpPr>
          <p:nvPr>
            <p:ph type="ctrTitle"/>
          </p:nvPr>
        </p:nvSpPr>
        <p:spPr>
          <a:xfrm>
            <a:off x="471055" y="3429000"/>
            <a:ext cx="11406908" cy="1560945"/>
          </a:xfrm>
          <a:solidFill>
            <a:srgbClr val="FFFF00"/>
          </a:solidFill>
          <a:ln>
            <a:solidFill>
              <a:schemeClr val="tx1"/>
            </a:solidFill>
          </a:ln>
        </p:spPr>
        <p:txBody>
          <a:bodyPr>
            <a:noAutofit/>
          </a:bodyPr>
          <a:lstStyle/>
          <a:p>
            <a:pPr>
              <a:spcBef>
                <a:spcPts val="0"/>
              </a:spcBef>
            </a:pPr>
            <a:r>
              <a:rPr lang="it-IT" sz="8000" b="1" dirty="0">
                <a:latin typeface="Cavolini" panose="03000502040302020204" pitchFamily="66" charset="0"/>
                <a:cs typeface="Cavolini" panose="03000502040302020204" pitchFamily="66" charset="0"/>
              </a:rPr>
              <a:t>La gioia del vangelo</a:t>
            </a:r>
          </a:p>
        </p:txBody>
      </p:sp>
      <p:sp>
        <p:nvSpPr>
          <p:cNvPr id="3" name="Sottotitolo 2">
            <a:extLst>
              <a:ext uri="{FF2B5EF4-FFF2-40B4-BE49-F238E27FC236}">
                <a16:creationId xmlns:a16="http://schemas.microsoft.com/office/drawing/2014/main" id="{7A18DA34-5538-4213-9FFB-9EDDF4285A2A}"/>
              </a:ext>
            </a:extLst>
          </p:cNvPr>
          <p:cNvSpPr>
            <a:spLocks noGrp="1"/>
          </p:cNvSpPr>
          <p:nvPr>
            <p:ph type="subTitle" idx="1"/>
          </p:nvPr>
        </p:nvSpPr>
        <p:spPr>
          <a:xfrm>
            <a:off x="1047748" y="460650"/>
            <a:ext cx="10096500" cy="2735132"/>
          </a:xfrm>
        </p:spPr>
        <p:txBody>
          <a:bodyPr>
            <a:noAutofit/>
          </a:bodyPr>
          <a:lstStyle/>
          <a:p>
            <a:r>
              <a:rPr lang="it-IT" i="0" dirty="0">
                <a:solidFill>
                  <a:srgbClr val="231F20"/>
                </a:solidFill>
                <a:effectLst/>
                <a:latin typeface="Cavolini" panose="03000502040302020204" pitchFamily="66" charset="0"/>
                <a:cs typeface="Cavolini" panose="03000502040302020204" pitchFamily="66" charset="0"/>
              </a:rPr>
              <a:t>ESORTAZIONE APOSTOLICA</a:t>
            </a:r>
            <a:br>
              <a:rPr lang="it-IT" i="0" dirty="0">
                <a:solidFill>
                  <a:srgbClr val="231F20"/>
                </a:solidFill>
                <a:effectLst/>
                <a:latin typeface="Cavolini" panose="03000502040302020204" pitchFamily="66" charset="0"/>
                <a:cs typeface="Cavolini" panose="03000502040302020204" pitchFamily="66" charset="0"/>
              </a:rPr>
            </a:br>
            <a:r>
              <a:rPr lang="it-IT" b="1" i="1" dirty="0">
                <a:solidFill>
                  <a:srgbClr val="231F20"/>
                </a:solidFill>
                <a:effectLst/>
                <a:latin typeface="Cavolini" panose="03000502040302020204" pitchFamily="66" charset="0"/>
                <a:cs typeface="Cavolini" panose="03000502040302020204" pitchFamily="66" charset="0"/>
              </a:rPr>
              <a:t>EVANGELII GAUDIUM</a:t>
            </a:r>
            <a:br>
              <a:rPr lang="it-IT" i="1" dirty="0">
                <a:solidFill>
                  <a:srgbClr val="231F20"/>
                </a:solidFill>
                <a:effectLst/>
                <a:latin typeface="Cavolini" panose="03000502040302020204" pitchFamily="66" charset="0"/>
                <a:cs typeface="Cavolini" panose="03000502040302020204" pitchFamily="66" charset="0"/>
              </a:rPr>
            </a:br>
            <a:r>
              <a:rPr lang="it-IT" i="0" dirty="0">
                <a:solidFill>
                  <a:srgbClr val="231F20"/>
                </a:solidFill>
                <a:effectLst/>
                <a:latin typeface="Cavolini" panose="03000502040302020204" pitchFamily="66" charset="0"/>
                <a:cs typeface="Cavolini" panose="03000502040302020204" pitchFamily="66" charset="0"/>
              </a:rPr>
              <a:t>DEL SANTO PADRE</a:t>
            </a:r>
            <a:br>
              <a:rPr lang="it-IT" i="0" dirty="0">
                <a:solidFill>
                  <a:srgbClr val="231F20"/>
                </a:solidFill>
                <a:effectLst/>
                <a:latin typeface="Cavolini" panose="03000502040302020204" pitchFamily="66" charset="0"/>
                <a:cs typeface="Cavolini" panose="03000502040302020204" pitchFamily="66" charset="0"/>
              </a:rPr>
            </a:br>
            <a:r>
              <a:rPr lang="it-IT" i="0" dirty="0">
                <a:solidFill>
                  <a:srgbClr val="231F20"/>
                </a:solidFill>
                <a:effectLst/>
                <a:latin typeface="Cavolini" panose="03000502040302020204" pitchFamily="66" charset="0"/>
                <a:cs typeface="Cavolini" panose="03000502040302020204" pitchFamily="66" charset="0"/>
              </a:rPr>
              <a:t>FRANCESCO</a:t>
            </a:r>
            <a:br>
              <a:rPr lang="it-IT" i="0" dirty="0">
                <a:solidFill>
                  <a:srgbClr val="231F20"/>
                </a:solidFill>
                <a:effectLst/>
                <a:latin typeface="Cavolini" panose="03000502040302020204" pitchFamily="66" charset="0"/>
                <a:cs typeface="Cavolini" panose="03000502040302020204" pitchFamily="66" charset="0"/>
              </a:rPr>
            </a:br>
            <a:r>
              <a:rPr lang="it-IT" i="0" dirty="0">
                <a:solidFill>
                  <a:srgbClr val="231F20"/>
                </a:solidFill>
                <a:effectLst/>
                <a:latin typeface="Cavolini" panose="03000502040302020204" pitchFamily="66" charset="0"/>
                <a:cs typeface="Cavolini" panose="03000502040302020204" pitchFamily="66" charset="0"/>
              </a:rPr>
              <a:t>AI VESCOVI, AI PRESBITERI E AI DIACONI</a:t>
            </a:r>
            <a:br>
              <a:rPr lang="it-IT" i="0" dirty="0">
                <a:solidFill>
                  <a:srgbClr val="231F20"/>
                </a:solidFill>
                <a:effectLst/>
                <a:latin typeface="Cavolini" panose="03000502040302020204" pitchFamily="66" charset="0"/>
                <a:cs typeface="Cavolini" panose="03000502040302020204" pitchFamily="66" charset="0"/>
              </a:rPr>
            </a:br>
            <a:r>
              <a:rPr lang="it-IT" i="0" dirty="0">
                <a:solidFill>
                  <a:srgbClr val="231F20"/>
                </a:solidFill>
                <a:effectLst/>
                <a:latin typeface="Cavolini" panose="03000502040302020204" pitchFamily="66" charset="0"/>
                <a:cs typeface="Cavolini" panose="03000502040302020204" pitchFamily="66" charset="0"/>
              </a:rPr>
              <a:t>ALLE PERSONE CONSACRATE E AI FEDELI LAICI</a:t>
            </a:r>
            <a:br>
              <a:rPr lang="it-IT" i="0" dirty="0">
                <a:solidFill>
                  <a:srgbClr val="231F20"/>
                </a:solidFill>
                <a:effectLst/>
                <a:latin typeface="Cavolini" panose="03000502040302020204" pitchFamily="66" charset="0"/>
                <a:cs typeface="Cavolini" panose="03000502040302020204" pitchFamily="66" charset="0"/>
              </a:rPr>
            </a:br>
            <a:r>
              <a:rPr lang="it-IT" i="0" dirty="0">
                <a:solidFill>
                  <a:srgbClr val="231F20"/>
                </a:solidFill>
                <a:effectLst/>
                <a:latin typeface="Cavolini" panose="03000502040302020204" pitchFamily="66" charset="0"/>
                <a:cs typeface="Cavolini" panose="03000502040302020204" pitchFamily="66" charset="0"/>
              </a:rPr>
              <a:t>SULL’ANNUNCIO DEL VANGELO</a:t>
            </a:r>
            <a:br>
              <a:rPr lang="it-IT" i="0" dirty="0">
                <a:solidFill>
                  <a:srgbClr val="231F20"/>
                </a:solidFill>
                <a:effectLst/>
                <a:latin typeface="Cavolini" panose="03000502040302020204" pitchFamily="66" charset="0"/>
                <a:cs typeface="Cavolini" panose="03000502040302020204" pitchFamily="66" charset="0"/>
              </a:rPr>
            </a:br>
            <a:r>
              <a:rPr lang="it-IT" i="0" dirty="0">
                <a:solidFill>
                  <a:srgbClr val="231F20"/>
                </a:solidFill>
                <a:effectLst/>
                <a:latin typeface="Cavolini" panose="03000502040302020204" pitchFamily="66" charset="0"/>
                <a:cs typeface="Cavolini" panose="03000502040302020204" pitchFamily="66" charset="0"/>
              </a:rPr>
              <a:t>NEL MONDO ATTUALE</a:t>
            </a:r>
            <a:r>
              <a:rPr lang="it-IT" dirty="0">
                <a:latin typeface="Cavolini" panose="03000502040302020204" pitchFamily="66" charset="0"/>
                <a:cs typeface="Cavolini" panose="03000502040302020204" pitchFamily="66" charset="0"/>
              </a:rPr>
              <a:t> </a:t>
            </a:r>
          </a:p>
        </p:txBody>
      </p:sp>
      <p:sp>
        <p:nvSpPr>
          <p:cNvPr id="5" name="CasellaDiTesto 4">
            <a:extLst>
              <a:ext uri="{FF2B5EF4-FFF2-40B4-BE49-F238E27FC236}">
                <a16:creationId xmlns:a16="http://schemas.microsoft.com/office/drawing/2014/main" id="{B3F3FB1D-D9BF-41FC-A1A7-316B2A60DBDE}"/>
              </a:ext>
            </a:extLst>
          </p:cNvPr>
          <p:cNvSpPr txBox="1"/>
          <p:nvPr/>
        </p:nvSpPr>
        <p:spPr>
          <a:xfrm>
            <a:off x="606268" y="5520678"/>
            <a:ext cx="10979459" cy="707886"/>
          </a:xfrm>
          <a:prstGeom prst="rect">
            <a:avLst/>
          </a:prstGeom>
          <a:noFill/>
        </p:spPr>
        <p:txBody>
          <a:bodyPr wrap="square">
            <a:spAutoFit/>
          </a:bodyPr>
          <a:lstStyle/>
          <a:p>
            <a:pPr algn="ctr"/>
            <a:r>
              <a:rPr lang="it-IT" sz="2000" i="0" dirty="0">
                <a:solidFill>
                  <a:srgbClr val="231F20"/>
                </a:solidFill>
                <a:effectLst/>
                <a:latin typeface="Cavolini" panose="03000502040302020204" pitchFamily="66" charset="0"/>
                <a:cs typeface="Cavolini" panose="03000502040302020204" pitchFamily="66" charset="0"/>
              </a:rPr>
              <a:t>Roma, alla chiusura dell’</a:t>
            </a:r>
            <a:r>
              <a:rPr lang="it-IT" sz="2000" i="1" dirty="0">
                <a:solidFill>
                  <a:srgbClr val="231F20"/>
                </a:solidFill>
                <a:effectLst/>
                <a:latin typeface="Cavolini" panose="03000502040302020204" pitchFamily="66" charset="0"/>
                <a:cs typeface="Cavolini" panose="03000502040302020204" pitchFamily="66" charset="0"/>
              </a:rPr>
              <a:t>Anno della fede</a:t>
            </a:r>
            <a:r>
              <a:rPr lang="it-IT" sz="2000" i="0" dirty="0">
                <a:solidFill>
                  <a:srgbClr val="231F20"/>
                </a:solidFill>
                <a:effectLst/>
                <a:latin typeface="Cavolini" panose="03000502040302020204" pitchFamily="66" charset="0"/>
                <a:cs typeface="Cavolini" panose="03000502040302020204" pitchFamily="66" charset="0"/>
              </a:rPr>
              <a:t>, il 24 novembre,</a:t>
            </a:r>
          </a:p>
          <a:p>
            <a:pPr algn="ctr"/>
            <a:r>
              <a:rPr lang="it-IT" sz="2000" i="0" dirty="0">
                <a:solidFill>
                  <a:srgbClr val="231F20"/>
                </a:solidFill>
                <a:effectLst/>
                <a:latin typeface="Cavolini" panose="03000502040302020204" pitchFamily="66" charset="0"/>
                <a:cs typeface="Cavolini" panose="03000502040302020204" pitchFamily="66" charset="0"/>
              </a:rPr>
              <a:t>Solennità di N. S. Gesù Cristo Re dell’Universo, dell’anno 2013</a:t>
            </a:r>
          </a:p>
        </p:txBody>
      </p:sp>
    </p:spTree>
    <p:extLst>
      <p:ext uri="{BB962C8B-B14F-4D97-AF65-F5344CB8AC3E}">
        <p14:creationId xmlns:p14="http://schemas.microsoft.com/office/powerpoint/2010/main" val="3693651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2EB7DBAA-79FD-416C-898E-8DB1BB3237DF}"/>
              </a:ext>
            </a:extLst>
          </p:cNvPr>
          <p:cNvSpPr txBox="1"/>
          <p:nvPr/>
        </p:nvSpPr>
        <p:spPr>
          <a:xfrm>
            <a:off x="1260250" y="294616"/>
            <a:ext cx="9671499" cy="5857373"/>
          </a:xfrm>
          <a:prstGeom prst="rect">
            <a:avLst/>
          </a:prstGeom>
          <a:noFill/>
        </p:spPr>
        <p:txBody>
          <a:bodyPr wrap="square">
            <a:spAutoFit/>
          </a:bodyPr>
          <a:lstStyle/>
          <a:p>
            <a:pPr algn="ctr">
              <a:lnSpc>
                <a:spcPct val="115000"/>
              </a:lnSpc>
              <a:spcAft>
                <a:spcPts val="1000"/>
              </a:spcAft>
            </a:pPr>
            <a:r>
              <a:rPr lang="it-IT" sz="56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Introduzione alla lettura di Evangelii Gaudium:</a:t>
            </a:r>
          </a:p>
          <a:p>
            <a:pPr algn="ctr">
              <a:lnSpc>
                <a:spcPct val="115000"/>
              </a:lnSpc>
              <a:spcAft>
                <a:spcPts val="1000"/>
              </a:spcAft>
            </a:pPr>
            <a:endParaRPr lang="it-IT" sz="16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endParaRPr>
          </a:p>
          <a:p>
            <a:pPr marL="342900" lvl="0" indent="-342900" algn="just">
              <a:lnSpc>
                <a:spcPct val="150000"/>
              </a:lnSpc>
              <a:buFont typeface="+mj-lt"/>
              <a:buAutoNum type="arabicPeriod"/>
            </a:pPr>
            <a:r>
              <a:rPr lang="it-IT" sz="36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L’</a:t>
            </a:r>
            <a:r>
              <a:rPr lang="it-IT" sz="36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importanza</a:t>
            </a:r>
            <a:r>
              <a:rPr lang="it-IT" sz="36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del testo</a:t>
            </a:r>
          </a:p>
          <a:p>
            <a:pPr marL="342900" lvl="0" indent="-342900" algn="just">
              <a:lnSpc>
                <a:spcPct val="150000"/>
              </a:lnSpc>
              <a:buFont typeface="+mj-lt"/>
              <a:buAutoNum type="arabicPeriod"/>
            </a:pPr>
            <a:r>
              <a:rPr lang="it-IT" sz="36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36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Struttura e contenuto</a:t>
            </a:r>
          </a:p>
          <a:p>
            <a:pPr marL="342900" lvl="0" indent="-342900" algn="just">
              <a:lnSpc>
                <a:spcPct val="150000"/>
              </a:lnSpc>
              <a:buFont typeface="+mj-lt"/>
              <a:buAutoNum type="arabicPeriod"/>
            </a:pPr>
            <a:r>
              <a:rPr lang="it-IT" sz="36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Una </a:t>
            </a:r>
            <a:r>
              <a:rPr lang="it-IT" sz="36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parola</a:t>
            </a:r>
            <a:r>
              <a:rPr lang="it-IT" sz="36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chiave</a:t>
            </a:r>
          </a:p>
          <a:p>
            <a:pPr marL="342900" lvl="0" indent="-342900" algn="just">
              <a:lnSpc>
                <a:spcPct val="150000"/>
              </a:lnSpc>
              <a:spcAft>
                <a:spcPts val="1000"/>
              </a:spcAft>
              <a:buFont typeface="+mj-lt"/>
              <a:buAutoNum type="arabicPeriod"/>
            </a:pPr>
            <a:r>
              <a:rPr lang="it-IT" sz="36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Un’</a:t>
            </a:r>
            <a:r>
              <a:rPr lang="it-IT" sz="36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icona</a:t>
            </a:r>
            <a:r>
              <a:rPr lang="it-IT" sz="36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dell’evangelizzazione</a:t>
            </a:r>
          </a:p>
        </p:txBody>
      </p:sp>
    </p:spTree>
    <p:extLst>
      <p:ext uri="{BB962C8B-B14F-4D97-AF65-F5344CB8AC3E}">
        <p14:creationId xmlns:p14="http://schemas.microsoft.com/office/powerpoint/2010/main" val="1340529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2A476DCB-4090-0F0A-C909-64856E236877}"/>
              </a:ext>
            </a:extLst>
          </p:cNvPr>
          <p:cNvSpPr txBox="1"/>
          <p:nvPr/>
        </p:nvSpPr>
        <p:spPr>
          <a:xfrm>
            <a:off x="1440872" y="0"/>
            <a:ext cx="10584873" cy="6630598"/>
          </a:xfrm>
          <a:prstGeom prst="rect">
            <a:avLst/>
          </a:prstGeom>
          <a:noFill/>
        </p:spPr>
        <p:txBody>
          <a:bodyPr wrap="square">
            <a:spAutoFit/>
          </a:bodyPr>
          <a:lstStyle/>
          <a:p>
            <a:pPr>
              <a:lnSpc>
                <a:spcPct val="130000"/>
              </a:lnSpc>
            </a:pPr>
            <a:endParaRPr lang="it-IT" sz="2000" b="0" i="0" dirty="0">
              <a:solidFill>
                <a:srgbClr val="000000"/>
              </a:solidFill>
              <a:effectLst/>
              <a:latin typeface="Cavolini" panose="03000502040302020204" pitchFamily="66" charset="0"/>
              <a:cs typeface="Cavolini" panose="03000502040302020204" pitchFamily="66" charset="0"/>
            </a:endParaRPr>
          </a:p>
          <a:p>
            <a:pPr>
              <a:lnSpc>
                <a:spcPct val="130000"/>
              </a:lnSpc>
            </a:pPr>
            <a:r>
              <a:rPr lang="it-IT" sz="2000" b="0" i="0" dirty="0">
                <a:solidFill>
                  <a:srgbClr val="000000"/>
                </a:solidFill>
                <a:effectLst/>
                <a:latin typeface="Cavolini" panose="03000502040302020204" pitchFamily="66" charset="0"/>
                <a:cs typeface="Cavolini" panose="03000502040302020204" pitchFamily="66" charset="0"/>
              </a:rPr>
              <a:t>Papa Francesco parlando ai suoi confratelli gesuiti, il 24 ottobre del 2016:</a:t>
            </a:r>
            <a:endPar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endParaRPr>
          </a:p>
          <a:p>
            <a:pPr algn="just">
              <a:lnSpc>
                <a:spcPct val="130000"/>
              </a:lnSpc>
            </a:pPr>
            <a:endParaRPr lang="it-IT" sz="2000" spc="-50" dirty="0">
              <a:solidFill>
                <a:srgbClr val="000000"/>
              </a:solidFill>
              <a:latin typeface="Cavolini" panose="03000502040302020204" pitchFamily="66" charset="0"/>
              <a:cs typeface="Times New Roman" panose="02020603050405020304" pitchFamily="18" charset="0"/>
            </a:endParaRPr>
          </a:p>
          <a:p>
            <a:pPr algn="just">
              <a:lnSpc>
                <a:spcPct val="130000"/>
              </a:lnSpc>
            </a:pPr>
            <a:endParaRPr lang="it-IT" sz="2000" spc="-50" dirty="0">
              <a:solidFill>
                <a:srgbClr val="000000"/>
              </a:solidFill>
              <a:latin typeface="Cavolini" panose="03000502040302020204" pitchFamily="66" charset="0"/>
              <a:cs typeface="Times New Roman" panose="02020603050405020304" pitchFamily="18" charset="0"/>
            </a:endParaRPr>
          </a:p>
          <a:p>
            <a:pPr algn="just">
              <a:lnSpc>
                <a:spcPct val="130000"/>
              </a:lnSpc>
            </a:pPr>
            <a:endParaRPr lang="it-IT" sz="2000" spc="-50" dirty="0">
              <a:solidFill>
                <a:srgbClr val="000000"/>
              </a:solidFill>
              <a:latin typeface="Cavolini" panose="03000502040302020204" pitchFamily="66" charset="0"/>
              <a:cs typeface="Times New Roman" panose="02020603050405020304" pitchFamily="18" charset="0"/>
            </a:endParaRPr>
          </a:p>
          <a:p>
            <a:pPr algn="just">
              <a:lnSpc>
                <a:spcPct val="130000"/>
              </a:lnSpc>
            </a:pPr>
            <a:endParaRPr lang="it-IT" sz="2000" spc="-50" dirty="0">
              <a:solidFill>
                <a:srgbClr val="000000"/>
              </a:solidFill>
              <a:latin typeface="Cavolini" panose="03000502040302020204" pitchFamily="66" charset="0"/>
              <a:cs typeface="Times New Roman" panose="02020603050405020304" pitchFamily="18" charset="0"/>
            </a:endParaRPr>
          </a:p>
          <a:p>
            <a:pPr algn="just">
              <a:lnSpc>
                <a:spcPct val="130000"/>
              </a:lnSpc>
            </a:pPr>
            <a:endParaRPr lang="it-IT" sz="2000" spc="-50" dirty="0">
              <a:solidFill>
                <a:srgbClr val="000000"/>
              </a:solidFill>
              <a:latin typeface="Cavolini" panose="03000502040302020204" pitchFamily="66" charset="0"/>
              <a:cs typeface="Times New Roman" panose="02020603050405020304" pitchFamily="18" charset="0"/>
            </a:endParaRPr>
          </a:p>
          <a:p>
            <a:pPr algn="just">
              <a:lnSpc>
                <a:spcPct val="130000"/>
              </a:lnSpc>
            </a:pPr>
            <a:endParaRPr lang="it-IT" sz="2000" spc="-50" dirty="0">
              <a:solidFill>
                <a:srgbClr val="000000"/>
              </a:solidFill>
              <a:latin typeface="Cavolini" panose="03000502040302020204" pitchFamily="66" charset="0"/>
              <a:cs typeface="Times New Roman" panose="02020603050405020304" pitchFamily="18" charset="0"/>
            </a:endParaRPr>
          </a:p>
          <a:p>
            <a:pPr algn="just">
              <a:lnSpc>
                <a:spcPct val="130000"/>
              </a:lnSpc>
            </a:pPr>
            <a:endParaRPr lang="it-IT" sz="2000" spc="-50" dirty="0">
              <a:solidFill>
                <a:srgbClr val="000000"/>
              </a:solidFill>
              <a:latin typeface="Cavolini" panose="03000502040302020204" pitchFamily="66" charset="0"/>
              <a:cs typeface="Times New Roman" panose="02020603050405020304" pitchFamily="18" charset="0"/>
            </a:endParaRPr>
          </a:p>
          <a:p>
            <a:pPr algn="just">
              <a:lnSpc>
                <a:spcPct val="130000"/>
              </a:lnSpc>
            </a:pPr>
            <a:endParaRPr lang="it-IT" sz="2000" spc="-50" dirty="0">
              <a:solidFill>
                <a:srgbClr val="000000"/>
              </a:solidFill>
              <a:latin typeface="Cavolini" panose="03000502040302020204" pitchFamily="66" charset="0"/>
              <a:cs typeface="Times New Roman" panose="02020603050405020304" pitchFamily="18" charset="0"/>
            </a:endParaRPr>
          </a:p>
          <a:p>
            <a:pPr algn="just">
              <a:lnSpc>
                <a:spcPct val="130000"/>
              </a:lnSpc>
            </a:pPr>
            <a:endParaRPr lang="it-IT" sz="2000" spc="-50" dirty="0">
              <a:solidFill>
                <a:srgbClr val="000000"/>
              </a:solidFill>
              <a:latin typeface="Cavolini" panose="03000502040302020204" pitchFamily="66" charset="0"/>
              <a:cs typeface="Times New Roman" panose="02020603050405020304" pitchFamily="18" charset="0"/>
            </a:endParaRPr>
          </a:p>
          <a:p>
            <a:pPr algn="just">
              <a:lnSpc>
                <a:spcPct val="130000"/>
              </a:lnSpc>
            </a:pPr>
            <a:endParaRPr lang="it-IT" sz="2000" spc="-50" dirty="0">
              <a:solidFill>
                <a:srgbClr val="000000"/>
              </a:solidFill>
              <a:latin typeface="Cavolini" panose="03000502040302020204" pitchFamily="66" charset="0"/>
              <a:cs typeface="Times New Roman" panose="02020603050405020304" pitchFamily="18" charset="0"/>
            </a:endParaRPr>
          </a:p>
          <a:p>
            <a:pPr algn="just">
              <a:lnSpc>
                <a:spcPct val="130000"/>
              </a:lnSpc>
            </a:pPr>
            <a:endParaRPr lang="it-IT" sz="2000" spc="-50" dirty="0">
              <a:solidFill>
                <a:srgbClr val="000000"/>
              </a:solidFill>
              <a:latin typeface="Cavolini" panose="03000502040302020204" pitchFamily="66" charset="0"/>
              <a:cs typeface="Times New Roman" panose="02020603050405020304" pitchFamily="18" charset="0"/>
            </a:endParaRPr>
          </a:p>
          <a:p>
            <a:pPr algn="just">
              <a:lnSpc>
                <a:spcPct val="130000"/>
              </a:lnSpc>
            </a:pPr>
            <a:endParaRPr lang="it-IT" sz="2000" spc="-50" dirty="0">
              <a:solidFill>
                <a:srgbClr val="000000"/>
              </a:solidFill>
              <a:latin typeface="Cavolini" panose="03000502040302020204" pitchFamily="66" charset="0"/>
              <a:cs typeface="Times New Roman" panose="02020603050405020304" pitchFamily="18" charset="0"/>
            </a:endParaRPr>
          </a:p>
          <a:p>
            <a:pPr algn="just">
              <a:lnSpc>
                <a:spcPct val="130000"/>
              </a:lnSpc>
            </a:pPr>
            <a:r>
              <a:rPr lang="it-IT" sz="1600" spc="-50" dirty="0">
                <a:solidFill>
                  <a:srgbClr val="000000"/>
                </a:solidFill>
                <a:latin typeface="Cavolini" panose="03000502040302020204" pitchFamily="66" charset="0"/>
                <a:cs typeface="Times New Roman" panose="02020603050405020304" pitchFamily="18" charset="0"/>
              </a:rPr>
              <a:t>[1] Esortazione apostolica di Paolo VI, scritta nel 1975, sull’evangelizzazione.</a:t>
            </a:r>
          </a:p>
          <a:p>
            <a:pPr algn="just">
              <a:lnSpc>
                <a:spcPct val="130000"/>
              </a:lnSpc>
            </a:pPr>
            <a:r>
              <a:rPr lang="it-IT" sz="1600" spc="-50" dirty="0">
                <a:solidFill>
                  <a:srgbClr val="000000"/>
                </a:solidFill>
                <a:latin typeface="Cavolini" panose="03000502040302020204" pitchFamily="66" charset="0"/>
                <a:cs typeface="Times New Roman" panose="02020603050405020304" pitchFamily="18" charset="0"/>
              </a:rPr>
              <a:t>[2] Documento finale della V conferenza generale dell’episcopato latino-americana (2007). </a:t>
            </a:r>
          </a:p>
          <a:p>
            <a:pPr algn="just">
              <a:lnSpc>
                <a:spcPct val="130000"/>
              </a:lnSpc>
            </a:pPr>
            <a:r>
              <a:rPr lang="it-IT" sz="1600" spc="-50" dirty="0">
                <a:solidFill>
                  <a:srgbClr val="000000"/>
                </a:solidFill>
                <a:latin typeface="Cavolini" panose="03000502040302020204" pitchFamily="66" charset="0"/>
                <a:cs typeface="Times New Roman" panose="02020603050405020304" pitchFamily="18" charset="0"/>
              </a:rPr>
              <a:t>[3] Sinodo dei vescovi sulla nuova evangelizzazione, svoltosi nel 2012</a:t>
            </a:r>
          </a:p>
        </p:txBody>
      </p:sp>
      <p:sp>
        <p:nvSpPr>
          <p:cNvPr id="4" name="CasellaDiTesto 3">
            <a:extLst>
              <a:ext uri="{FF2B5EF4-FFF2-40B4-BE49-F238E27FC236}">
                <a16:creationId xmlns:a16="http://schemas.microsoft.com/office/drawing/2014/main" id="{A4C89967-BDC9-41C1-8E73-6ECC6FFB7811}"/>
              </a:ext>
            </a:extLst>
          </p:cNvPr>
          <p:cNvSpPr txBox="1"/>
          <p:nvPr/>
        </p:nvSpPr>
        <p:spPr>
          <a:xfrm>
            <a:off x="138540" y="258619"/>
            <a:ext cx="1140890" cy="6336146"/>
          </a:xfrm>
          <a:prstGeom prst="rect">
            <a:avLst/>
          </a:prstGeom>
          <a:solidFill>
            <a:schemeClr val="tx1"/>
          </a:solidFill>
        </p:spPr>
        <p:txBody>
          <a:bodyPr vert="vert270" wrap="square">
            <a:spAutoFit/>
          </a:bodyPr>
          <a:lstStyle/>
          <a:p>
            <a:pPr algn="ctr">
              <a:lnSpc>
                <a:spcPct val="115000"/>
              </a:lnSpc>
              <a:spcAft>
                <a:spcPts val="1000"/>
              </a:spcAft>
            </a:pPr>
            <a:r>
              <a:rPr lang="it-IT" sz="2400" spc="-50" dirty="0">
                <a:solidFill>
                  <a:schemeClr val="bg1"/>
                </a:solidFill>
                <a:effectLst/>
                <a:latin typeface="Cavolini" panose="03000502040302020204" pitchFamily="66" charset="0"/>
                <a:ea typeface="Times New Roman" panose="02020603050405020304" pitchFamily="18" charset="0"/>
                <a:cs typeface="Cavolini" panose="03000502040302020204" pitchFamily="66" charset="0"/>
              </a:rPr>
              <a:t>Introduzione:</a:t>
            </a:r>
          </a:p>
          <a:p>
            <a:pPr marL="342900" lvl="0" indent="-342900" algn="ctr">
              <a:lnSpc>
                <a:spcPct val="115000"/>
              </a:lnSpc>
              <a:buFont typeface="+mj-lt"/>
              <a:buAutoNum type="arabicPeriod"/>
            </a:pPr>
            <a:r>
              <a:rPr lang="it-IT" sz="2400" spc="-50" dirty="0">
                <a:solidFill>
                  <a:schemeClr val="bg1"/>
                </a:solidFill>
                <a:effectLst/>
                <a:latin typeface="Cavolini" panose="03000502040302020204" pitchFamily="66" charset="0"/>
                <a:ea typeface="Times New Roman" panose="02020603050405020304" pitchFamily="18" charset="0"/>
                <a:cs typeface="Cavolini" panose="03000502040302020204" pitchFamily="66" charset="0"/>
              </a:rPr>
              <a:t>L’importanza del testo</a:t>
            </a:r>
          </a:p>
        </p:txBody>
      </p:sp>
      <p:sp>
        <p:nvSpPr>
          <p:cNvPr id="5" name="CasellaDiTesto 4">
            <a:extLst>
              <a:ext uri="{FF2B5EF4-FFF2-40B4-BE49-F238E27FC236}">
                <a16:creationId xmlns:a16="http://schemas.microsoft.com/office/drawing/2014/main" id="{2522CE86-CE30-8EB6-E056-B3382D88A058}"/>
              </a:ext>
            </a:extLst>
          </p:cNvPr>
          <p:cNvSpPr txBox="1"/>
          <p:nvPr/>
        </p:nvSpPr>
        <p:spPr>
          <a:xfrm>
            <a:off x="1440873" y="988279"/>
            <a:ext cx="10584872" cy="4464107"/>
          </a:xfrm>
          <a:prstGeom prst="rect">
            <a:avLst/>
          </a:prstGeom>
          <a:solidFill>
            <a:srgbClr val="FFFF00"/>
          </a:solidFill>
          <a:ln>
            <a:solidFill>
              <a:schemeClr val="tx1"/>
            </a:solidFill>
          </a:ln>
        </p:spPr>
        <p:txBody>
          <a:bodyPr wrap="square" rtlCol="0">
            <a:spAutoFit/>
          </a:bodyPr>
          <a:lstStyle/>
          <a:p>
            <a:pPr algn="just">
              <a:lnSpc>
                <a:spcPct val="130000"/>
              </a:lnSpc>
            </a:pP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«Credo che l’</a:t>
            </a:r>
            <a:r>
              <a:rPr lang="it-IT" sz="2000" i="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Evangelii gaudium </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vada approfondita, che ci si debba lavorare nei gruppi di laici, di sacerdoti, nei seminari, perché è l’aria evangelizzatrice che oggi la Chiesa vuole avere. Su questo bisogna andare avanti. Non è qualcosa di concluso, come se dicessimo: è andata, ora tocca a </a:t>
            </a:r>
            <a:r>
              <a:rPr lang="it-IT" sz="2000" i="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Laudato sì. </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E poi: è andata, adesso c’è </a:t>
            </a:r>
            <a:r>
              <a:rPr lang="it-IT" sz="2000" i="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Amoris laetitia</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 Niente affatto. Vi raccomando </a:t>
            </a:r>
            <a:r>
              <a:rPr lang="it-IT" sz="20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l’</a:t>
            </a:r>
            <a:r>
              <a:rPr lang="it-IT" sz="2000" b="1" i="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Evangelii gaudium</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 che </a:t>
            </a:r>
            <a:r>
              <a:rPr lang="it-IT" sz="20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è una cornice</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 Non è originale, su questo voglio essere molto chiaro. Mette insieme l’</a:t>
            </a:r>
            <a:r>
              <a:rPr lang="it-IT" sz="2000" i="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Evangelii nuntiandi </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[1] e il </a:t>
            </a:r>
            <a:r>
              <a:rPr lang="it-IT" sz="2000" i="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Documento di Aparecida </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[2]. Pur essendo venuta dopo il Sinodo sull’evangelizzazione [3], la forza dell’</a:t>
            </a:r>
            <a:r>
              <a:rPr lang="it-IT" sz="2000" i="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Evangelii gaudium </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è stata di riprendere quei due documenti e di rinfrescarli per tornare a offrirli su un piatto nuovo. L’</a:t>
            </a:r>
            <a:r>
              <a:rPr lang="it-IT" sz="2000" i="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Evangelii gaudium </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è la cornice apostolica della Chiesa di oggi».</a:t>
            </a:r>
          </a:p>
        </p:txBody>
      </p:sp>
    </p:spTree>
    <p:extLst>
      <p:ext uri="{BB962C8B-B14F-4D97-AF65-F5344CB8AC3E}">
        <p14:creationId xmlns:p14="http://schemas.microsoft.com/office/powerpoint/2010/main" val="704911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737070F0-3E40-4099-BCD2-2214E3BD1EE9}"/>
              </a:ext>
            </a:extLst>
          </p:cNvPr>
          <p:cNvSpPr txBox="1"/>
          <p:nvPr/>
        </p:nvSpPr>
        <p:spPr>
          <a:xfrm>
            <a:off x="394001" y="118539"/>
            <a:ext cx="11403992" cy="428387"/>
          </a:xfrm>
          <a:prstGeom prst="rect">
            <a:avLst/>
          </a:prstGeom>
          <a:noFill/>
        </p:spPr>
        <p:txBody>
          <a:bodyPr wrap="square">
            <a:spAutoFit/>
          </a:bodyPr>
          <a:lstStyle/>
          <a:p>
            <a:pPr algn="just">
              <a:lnSpc>
                <a:spcPct val="115000"/>
              </a:lnSpc>
              <a:spcAft>
                <a:spcPts val="1000"/>
              </a:spcAft>
            </a:pP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Sull’importanza del testo, ascoltiamo </a:t>
            </a:r>
            <a:r>
              <a:rPr lang="it-IT" sz="2000" b="1"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a</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lcune espressioni di EG: </a:t>
            </a:r>
            <a:r>
              <a:rPr lang="it-IT" sz="2000" b="1" spc="-50" dirty="0">
                <a:solidFill>
                  <a:srgbClr val="FF0000"/>
                </a:solidFill>
                <a:latin typeface="Cavolini" panose="03000502040302020204" pitchFamily="66" charset="0"/>
                <a:ea typeface="Times New Roman" panose="02020603050405020304" pitchFamily="18" charset="0"/>
                <a:cs typeface="Cavolini" panose="03000502040302020204" pitchFamily="66" charset="0"/>
              </a:rPr>
              <a:t>n. 1; 17;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25; </a:t>
            </a:r>
            <a:r>
              <a:rPr lang="it-IT" sz="2000" b="1" spc="-50" dirty="0">
                <a:solidFill>
                  <a:srgbClr val="FF0000"/>
                </a:solidFill>
                <a:latin typeface="Cavolini" panose="03000502040302020204" pitchFamily="66" charset="0"/>
                <a:ea typeface="Times New Roman" panose="02020603050405020304" pitchFamily="18" charset="0"/>
                <a:cs typeface="Cavolini" panose="03000502040302020204" pitchFamily="66" charset="0"/>
              </a:rPr>
              <a:t>33</a:t>
            </a:r>
          </a:p>
        </p:txBody>
      </p:sp>
      <p:sp>
        <p:nvSpPr>
          <p:cNvPr id="7" name="CasellaDiTesto 6">
            <a:extLst>
              <a:ext uri="{FF2B5EF4-FFF2-40B4-BE49-F238E27FC236}">
                <a16:creationId xmlns:a16="http://schemas.microsoft.com/office/drawing/2014/main" id="{2A7E5A75-6F96-489F-9EBC-42786F119CD5}"/>
              </a:ext>
            </a:extLst>
          </p:cNvPr>
          <p:cNvSpPr txBox="1"/>
          <p:nvPr/>
        </p:nvSpPr>
        <p:spPr>
          <a:xfrm>
            <a:off x="394003" y="597628"/>
            <a:ext cx="11403992" cy="1178592"/>
          </a:xfrm>
          <a:prstGeom prst="rect">
            <a:avLst/>
          </a:prstGeom>
          <a:solidFill>
            <a:srgbClr val="FFFF00"/>
          </a:solidFill>
          <a:ln>
            <a:solidFill>
              <a:schemeClr val="tx1"/>
            </a:solidFill>
          </a:ln>
        </p:spPr>
        <p:txBody>
          <a:bodyPr wrap="square">
            <a:spAutoFit/>
          </a:bodyPr>
          <a:lstStyle/>
          <a:p>
            <a:pPr>
              <a:lnSpc>
                <a:spcPct val="120000"/>
              </a:lnSpc>
            </a:pPr>
            <a:r>
              <a:rPr lang="it-IT" sz="2000" b="0" i="0" dirty="0">
                <a:solidFill>
                  <a:srgbClr val="231F20"/>
                </a:solidFill>
                <a:effectLst/>
                <a:latin typeface="Cavolini" panose="03000502040302020204" pitchFamily="66" charset="0"/>
                <a:cs typeface="Cavolini" panose="03000502040302020204" pitchFamily="66" charset="0"/>
              </a:rPr>
              <a:t>n. 1: In questa Esortazione desidero indirizzarmi ai fedeli cristiani, per invitarli a </a:t>
            </a:r>
            <a:r>
              <a:rPr lang="it-IT" sz="2000" b="1" i="0" dirty="0">
                <a:solidFill>
                  <a:srgbClr val="231F20"/>
                </a:solidFill>
                <a:effectLst/>
                <a:latin typeface="Cavolini" panose="03000502040302020204" pitchFamily="66" charset="0"/>
                <a:cs typeface="Cavolini" panose="03000502040302020204" pitchFamily="66" charset="0"/>
              </a:rPr>
              <a:t>una nuova tappa evangelizzatrice </a:t>
            </a:r>
            <a:r>
              <a:rPr lang="it-IT" sz="2000" b="0" i="0" dirty="0">
                <a:solidFill>
                  <a:srgbClr val="231F20"/>
                </a:solidFill>
                <a:effectLst/>
                <a:latin typeface="Cavolini" panose="03000502040302020204" pitchFamily="66" charset="0"/>
                <a:cs typeface="Cavolini" panose="03000502040302020204" pitchFamily="66" charset="0"/>
              </a:rPr>
              <a:t>marcata da questa GIOIA e indicare </a:t>
            </a:r>
            <a:r>
              <a:rPr lang="it-IT" sz="2000" b="1" i="0" dirty="0">
                <a:solidFill>
                  <a:srgbClr val="231F20"/>
                </a:solidFill>
                <a:effectLst/>
                <a:latin typeface="Cavolini" panose="03000502040302020204" pitchFamily="66" charset="0"/>
                <a:cs typeface="Cavolini" panose="03000502040302020204" pitchFamily="66" charset="0"/>
              </a:rPr>
              <a:t>vie per il cammino della Chiesa nei prossimi anni</a:t>
            </a:r>
            <a:r>
              <a:rPr lang="it-IT" sz="2000" b="0" i="0" dirty="0">
                <a:solidFill>
                  <a:srgbClr val="231F20"/>
                </a:solidFill>
                <a:effectLst/>
                <a:latin typeface="Cavolini" panose="03000502040302020204" pitchFamily="66" charset="0"/>
                <a:cs typeface="Cavolini" panose="03000502040302020204" pitchFamily="66" charset="0"/>
              </a:rPr>
              <a:t>.</a:t>
            </a:r>
            <a:r>
              <a:rPr lang="it-IT" sz="2000" dirty="0">
                <a:latin typeface="Cavolini" panose="03000502040302020204" pitchFamily="66" charset="0"/>
                <a:cs typeface="Cavolini" panose="03000502040302020204" pitchFamily="66" charset="0"/>
              </a:rPr>
              <a:t> </a:t>
            </a:r>
          </a:p>
        </p:txBody>
      </p:sp>
      <p:sp>
        <p:nvSpPr>
          <p:cNvPr id="11" name="CasellaDiTesto 10">
            <a:extLst>
              <a:ext uri="{FF2B5EF4-FFF2-40B4-BE49-F238E27FC236}">
                <a16:creationId xmlns:a16="http://schemas.microsoft.com/office/drawing/2014/main" id="{C3F86D18-C9ED-459B-AA1A-0A892032636D}"/>
              </a:ext>
            </a:extLst>
          </p:cNvPr>
          <p:cNvSpPr txBox="1"/>
          <p:nvPr/>
        </p:nvSpPr>
        <p:spPr>
          <a:xfrm>
            <a:off x="394003" y="1926729"/>
            <a:ext cx="11403990" cy="809261"/>
          </a:xfrm>
          <a:prstGeom prst="rect">
            <a:avLst/>
          </a:prstGeom>
          <a:solidFill>
            <a:srgbClr val="FFC000"/>
          </a:solidFill>
          <a:ln>
            <a:solidFill>
              <a:schemeClr val="tx1"/>
            </a:solidFill>
          </a:ln>
        </p:spPr>
        <p:txBody>
          <a:bodyPr wrap="square">
            <a:spAutoFit/>
          </a:bodyPr>
          <a:lstStyle/>
          <a:p>
            <a:pPr>
              <a:lnSpc>
                <a:spcPct val="120000"/>
              </a:lnSpc>
            </a:pPr>
            <a:r>
              <a:rPr lang="it-IT" sz="2000" dirty="0">
                <a:solidFill>
                  <a:srgbClr val="231F20"/>
                </a:solidFill>
                <a:latin typeface="Cavolini" panose="03000502040302020204" pitchFamily="66" charset="0"/>
                <a:cs typeface="Cavolini" panose="03000502040302020204" pitchFamily="66" charset="0"/>
              </a:rPr>
              <a:t>n.</a:t>
            </a:r>
            <a:r>
              <a:rPr lang="it-IT" sz="2000" b="0" i="0" dirty="0">
                <a:solidFill>
                  <a:srgbClr val="231F20"/>
                </a:solidFill>
                <a:effectLst/>
                <a:latin typeface="Cavolini" panose="03000502040302020204" pitchFamily="66" charset="0"/>
                <a:cs typeface="Cavolini" panose="03000502040302020204" pitchFamily="66" charset="0"/>
              </a:rPr>
              <a:t> 17: Qui ho scelto di proporre alcune linee che possano incoraggiare e orientare in tutta la Chiesa </a:t>
            </a:r>
            <a:r>
              <a:rPr lang="it-IT" sz="2000" b="1" i="0" dirty="0">
                <a:solidFill>
                  <a:srgbClr val="231F20"/>
                </a:solidFill>
                <a:effectLst/>
                <a:latin typeface="Cavolini" panose="03000502040302020204" pitchFamily="66" charset="0"/>
                <a:cs typeface="Cavolini" panose="03000502040302020204" pitchFamily="66" charset="0"/>
              </a:rPr>
              <a:t>una nuova tappa evangelizzatrice</a:t>
            </a:r>
            <a:r>
              <a:rPr lang="it-IT" sz="2000" b="0" i="0" dirty="0">
                <a:solidFill>
                  <a:srgbClr val="231F20"/>
                </a:solidFill>
                <a:effectLst/>
                <a:latin typeface="Cavolini" panose="03000502040302020204" pitchFamily="66" charset="0"/>
                <a:cs typeface="Cavolini" panose="03000502040302020204" pitchFamily="66" charset="0"/>
              </a:rPr>
              <a:t>...</a:t>
            </a:r>
            <a:endParaRPr lang="it-IT" sz="2000" dirty="0">
              <a:latin typeface="Cavolini" panose="03000502040302020204" pitchFamily="66" charset="0"/>
              <a:cs typeface="Cavolini" panose="03000502040302020204" pitchFamily="66" charset="0"/>
            </a:endParaRPr>
          </a:p>
        </p:txBody>
      </p:sp>
      <p:sp>
        <p:nvSpPr>
          <p:cNvPr id="13" name="CasellaDiTesto 12">
            <a:extLst>
              <a:ext uri="{FF2B5EF4-FFF2-40B4-BE49-F238E27FC236}">
                <a16:creationId xmlns:a16="http://schemas.microsoft.com/office/drawing/2014/main" id="{570B8C5B-03D4-4FE8-86C0-8FD73BC8A4D5}"/>
              </a:ext>
            </a:extLst>
          </p:cNvPr>
          <p:cNvSpPr txBox="1"/>
          <p:nvPr/>
        </p:nvSpPr>
        <p:spPr>
          <a:xfrm>
            <a:off x="394002" y="2860600"/>
            <a:ext cx="11403991" cy="3025252"/>
          </a:xfrm>
          <a:prstGeom prst="rect">
            <a:avLst/>
          </a:prstGeom>
          <a:solidFill>
            <a:srgbClr val="FFFF00"/>
          </a:solidFill>
          <a:ln>
            <a:solidFill>
              <a:schemeClr val="tx1"/>
            </a:solidFill>
          </a:ln>
        </p:spPr>
        <p:txBody>
          <a:bodyPr wrap="square">
            <a:spAutoFit/>
          </a:bodyPr>
          <a:lstStyle/>
          <a:p>
            <a:pPr>
              <a:lnSpc>
                <a:spcPct val="120000"/>
              </a:lnSpc>
            </a:pPr>
            <a:r>
              <a:rPr lang="it-IT" sz="2000" b="0" i="0" dirty="0">
                <a:solidFill>
                  <a:srgbClr val="231F20"/>
                </a:solidFill>
                <a:effectLst/>
                <a:latin typeface="Cavolini" panose="03000502040302020204" pitchFamily="66" charset="0"/>
                <a:cs typeface="Cavolini" panose="03000502040302020204" pitchFamily="66" charset="0"/>
              </a:rPr>
              <a:t>n. 25: Non ignoro che oggi i documenti non destano lo stesso interesse che in altre epoche, e sono rapidamente dimenticati. Ciononostante, sottolineo che </a:t>
            </a:r>
            <a:r>
              <a:rPr lang="it-IT" sz="2000" b="1" i="0" dirty="0">
                <a:solidFill>
                  <a:srgbClr val="231F20"/>
                </a:solidFill>
                <a:effectLst/>
                <a:latin typeface="Cavolini" panose="03000502040302020204" pitchFamily="66" charset="0"/>
                <a:cs typeface="Cavolini" panose="03000502040302020204" pitchFamily="66" charset="0"/>
              </a:rPr>
              <a:t>ciò che intendo qui esprimere ha un significato programmatico e dalle conseguenze importanti</a:t>
            </a:r>
            <a:r>
              <a:rPr lang="it-IT" sz="2000" b="0" i="0" dirty="0">
                <a:solidFill>
                  <a:srgbClr val="231F20"/>
                </a:solidFill>
                <a:effectLst/>
                <a:latin typeface="Cavolini" panose="03000502040302020204" pitchFamily="66" charset="0"/>
                <a:cs typeface="Cavolini" panose="03000502040302020204" pitchFamily="66" charset="0"/>
              </a:rPr>
              <a:t>.</a:t>
            </a:r>
            <a:r>
              <a:rPr lang="it-IT" sz="2000" dirty="0">
                <a:latin typeface="Cavolini" panose="03000502040302020204" pitchFamily="66" charset="0"/>
                <a:cs typeface="Cavolini" panose="03000502040302020204" pitchFamily="66" charset="0"/>
              </a:rPr>
              <a:t> </a:t>
            </a:r>
            <a:r>
              <a:rPr lang="it-IT" sz="2000" b="0" i="0" dirty="0">
                <a:solidFill>
                  <a:srgbClr val="000000"/>
                </a:solidFill>
                <a:effectLst/>
                <a:latin typeface="Tahoma" panose="020B0604030504040204" pitchFamily="34" charset="0"/>
              </a:rPr>
              <a:t> </a:t>
            </a:r>
            <a:r>
              <a:rPr lang="it-IT" sz="2000" b="0" i="0" dirty="0">
                <a:solidFill>
                  <a:srgbClr val="000000"/>
                </a:solidFill>
                <a:effectLst/>
                <a:latin typeface="Cavolini" panose="03000502040302020204" pitchFamily="66" charset="0"/>
                <a:cs typeface="Cavolini" panose="03000502040302020204" pitchFamily="66" charset="0"/>
              </a:rPr>
              <a:t>Spero che tutte le comunità facciano in modo di porre in atto i mezzi necessari per avanzare nel cammino di una conversione pastorale e missionaria, che non può lasciare le cose come stanno. Ora non ci serve una «semplice amministrazione». Costituiamoci in tutte le regioni della terra in un «stato permanente di missione».</a:t>
            </a:r>
            <a:endParaRPr lang="it-IT" sz="2000" dirty="0">
              <a:latin typeface="Cavolini" panose="03000502040302020204" pitchFamily="66" charset="0"/>
              <a:cs typeface="Cavolini" panose="03000502040302020204" pitchFamily="66" charset="0"/>
            </a:endParaRPr>
          </a:p>
        </p:txBody>
      </p:sp>
      <p:sp>
        <p:nvSpPr>
          <p:cNvPr id="15" name="CasellaDiTesto 14">
            <a:extLst>
              <a:ext uri="{FF2B5EF4-FFF2-40B4-BE49-F238E27FC236}">
                <a16:creationId xmlns:a16="http://schemas.microsoft.com/office/drawing/2014/main" id="{B9920F76-6991-49E9-B53A-2B27D18DE130}"/>
              </a:ext>
            </a:extLst>
          </p:cNvPr>
          <p:cNvSpPr txBox="1"/>
          <p:nvPr/>
        </p:nvSpPr>
        <p:spPr>
          <a:xfrm>
            <a:off x="394003" y="5983348"/>
            <a:ext cx="11403990" cy="809261"/>
          </a:xfrm>
          <a:prstGeom prst="rect">
            <a:avLst/>
          </a:prstGeom>
          <a:solidFill>
            <a:srgbClr val="FFC000"/>
          </a:solidFill>
          <a:ln>
            <a:solidFill>
              <a:schemeClr val="tx1"/>
            </a:solidFill>
          </a:ln>
        </p:spPr>
        <p:txBody>
          <a:bodyPr wrap="square">
            <a:spAutoFit/>
          </a:bodyPr>
          <a:lstStyle/>
          <a:p>
            <a:pPr>
              <a:lnSpc>
                <a:spcPct val="120000"/>
              </a:lnSpc>
            </a:pPr>
            <a:r>
              <a:rPr lang="it-IT" sz="2000" b="0" i="0" dirty="0">
                <a:solidFill>
                  <a:srgbClr val="231F20"/>
                </a:solidFill>
                <a:effectLst/>
                <a:latin typeface="Cavolini" panose="03000502040302020204" pitchFamily="66" charset="0"/>
                <a:cs typeface="Cavolini" panose="03000502040302020204" pitchFamily="66" charset="0"/>
              </a:rPr>
              <a:t>n. 33: </a:t>
            </a:r>
            <a:r>
              <a:rPr lang="it-IT" sz="2000" b="1" i="0" dirty="0">
                <a:solidFill>
                  <a:srgbClr val="231F20"/>
                </a:solidFill>
                <a:effectLst/>
                <a:latin typeface="Cavolini" panose="03000502040302020204" pitchFamily="66" charset="0"/>
                <a:cs typeface="Cavolini" panose="03000502040302020204" pitchFamily="66" charset="0"/>
              </a:rPr>
              <a:t>Esorto tutti </a:t>
            </a:r>
            <a:r>
              <a:rPr lang="it-IT" sz="2000" b="0" i="0" dirty="0">
                <a:solidFill>
                  <a:srgbClr val="231F20"/>
                </a:solidFill>
                <a:effectLst/>
                <a:latin typeface="Cavolini" panose="03000502040302020204" pitchFamily="66" charset="0"/>
                <a:cs typeface="Cavolini" panose="03000502040302020204" pitchFamily="66" charset="0"/>
              </a:rPr>
              <a:t>ad applicare con generosità e coraggio gli orientamenti di questo documento, senza divieti né paure. </a:t>
            </a:r>
            <a:endParaRPr lang="it-IT" sz="2000" dirty="0">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709856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0"/>
              <a:solidFill>
                <a:schemeClr val="accent1"/>
              </a:solidFill>
              <a:effectLst>
                <a:outerShdw blurRad="38100" dist="25400" dir="5400000" algn="ctr" rotWithShape="0">
                  <a:srgbClr val="6E747A">
                    <a:alpha val="43000"/>
                  </a:srgbClr>
                </a:outerShdw>
              </a:effectLst>
            </a:endParaRPr>
          </a:p>
        </p:txBody>
      </p:sp>
      <p:sp>
        <p:nvSpPr>
          <p:cNvPr id="9" name="Freeform: Shape 8">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dirty="0"/>
          </a:p>
        </p:txBody>
      </p:sp>
      <p:sp>
        <p:nvSpPr>
          <p:cNvPr id="5" name="CasellaDiTesto 4">
            <a:extLst>
              <a:ext uri="{FF2B5EF4-FFF2-40B4-BE49-F238E27FC236}">
                <a16:creationId xmlns:a16="http://schemas.microsoft.com/office/drawing/2014/main" id="{594E3719-B4EB-416C-A1A0-C7AD85D35C0F}"/>
              </a:ext>
            </a:extLst>
          </p:cNvPr>
          <p:cNvSpPr txBox="1"/>
          <p:nvPr/>
        </p:nvSpPr>
        <p:spPr>
          <a:xfrm>
            <a:off x="181192" y="352424"/>
            <a:ext cx="1140890" cy="6415177"/>
          </a:xfrm>
          <a:prstGeom prst="rect">
            <a:avLst/>
          </a:prstGeom>
          <a:solidFill>
            <a:schemeClr val="tx1"/>
          </a:solidFill>
        </p:spPr>
        <p:txBody>
          <a:bodyPr vert="vert270" wrap="square">
            <a:spAutoFit/>
          </a:bodyPr>
          <a:lstStyle/>
          <a:p>
            <a:pPr algn="ctr">
              <a:lnSpc>
                <a:spcPct val="115000"/>
              </a:lnSpc>
              <a:spcAft>
                <a:spcPts val="1000"/>
              </a:spcAft>
            </a:pPr>
            <a:r>
              <a:rPr lang="it-IT" sz="2400" spc="-50" dirty="0">
                <a:solidFill>
                  <a:schemeClr val="bg1"/>
                </a:solidFill>
                <a:effectLst/>
                <a:latin typeface="Cavolini" panose="03000502040302020204" pitchFamily="66" charset="0"/>
                <a:ea typeface="Times New Roman" panose="02020603050405020304" pitchFamily="18" charset="0"/>
                <a:cs typeface="Cavolini" panose="03000502040302020204" pitchFamily="66" charset="0"/>
              </a:rPr>
              <a:t>Introduzione:</a:t>
            </a:r>
          </a:p>
          <a:p>
            <a:pPr marL="342900" lvl="0" indent="-342900" algn="ctr">
              <a:lnSpc>
                <a:spcPct val="115000"/>
              </a:lnSpc>
              <a:buFont typeface="+mj-lt"/>
              <a:buAutoNum type="arabicPeriod" startAt="2"/>
            </a:pPr>
            <a:r>
              <a:rPr lang="it-IT" sz="2400" spc="-50" dirty="0">
                <a:solidFill>
                  <a:schemeClr val="bg1"/>
                </a:solidFill>
                <a:latin typeface="Cavolini" panose="03000502040302020204" pitchFamily="66" charset="0"/>
                <a:ea typeface="Times New Roman" panose="02020603050405020304" pitchFamily="18" charset="0"/>
                <a:cs typeface="Cavolini" panose="03000502040302020204" pitchFamily="66" charset="0"/>
              </a:rPr>
              <a:t>Struttura e contenuto</a:t>
            </a:r>
            <a:endParaRPr lang="it-IT" sz="2400" spc="-50" dirty="0">
              <a:solidFill>
                <a:schemeClr val="bg1"/>
              </a:solidFill>
              <a:effectLst/>
              <a:latin typeface="Cavolini" panose="03000502040302020204" pitchFamily="66" charset="0"/>
              <a:ea typeface="Times New Roman" panose="02020603050405020304" pitchFamily="18" charset="0"/>
              <a:cs typeface="Cavolini" panose="03000502040302020204" pitchFamily="66" charset="0"/>
            </a:endParaRPr>
          </a:p>
        </p:txBody>
      </p:sp>
      <p:pic>
        <p:nvPicPr>
          <p:cNvPr id="6" name="Immagine 5">
            <a:extLst>
              <a:ext uri="{FF2B5EF4-FFF2-40B4-BE49-F238E27FC236}">
                <a16:creationId xmlns:a16="http://schemas.microsoft.com/office/drawing/2014/main" id="{13CC23E8-6CA3-DEE0-F6C0-602817C1FD5E}"/>
              </a:ext>
            </a:extLst>
          </p:cNvPr>
          <p:cNvPicPr>
            <a:picLocks noChangeAspect="1"/>
          </p:cNvPicPr>
          <p:nvPr/>
        </p:nvPicPr>
        <p:blipFill>
          <a:blip r:embed="rId2"/>
          <a:stretch>
            <a:fillRect/>
          </a:stretch>
        </p:blipFill>
        <p:spPr>
          <a:xfrm>
            <a:off x="1632638" y="352423"/>
            <a:ext cx="10211915" cy="6415177"/>
          </a:xfrm>
          <a:prstGeom prst="rect">
            <a:avLst/>
          </a:prstGeom>
          <a:solidFill>
            <a:schemeClr val="tx1"/>
          </a:solidFill>
        </p:spPr>
      </p:pic>
    </p:spTree>
    <p:extLst>
      <p:ext uri="{BB962C8B-B14F-4D97-AF65-F5344CB8AC3E}">
        <p14:creationId xmlns:p14="http://schemas.microsoft.com/office/powerpoint/2010/main" val="251285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C4F9F26B-8A8B-4A2E-96E1-E2195B8608B3}"/>
              </a:ext>
            </a:extLst>
          </p:cNvPr>
          <p:cNvSpPr txBox="1"/>
          <p:nvPr/>
        </p:nvSpPr>
        <p:spPr>
          <a:xfrm>
            <a:off x="120073" y="278365"/>
            <a:ext cx="1140890" cy="6327985"/>
          </a:xfrm>
          <a:prstGeom prst="rect">
            <a:avLst/>
          </a:prstGeom>
          <a:solidFill>
            <a:schemeClr val="tx1"/>
          </a:solidFill>
        </p:spPr>
        <p:txBody>
          <a:bodyPr vert="vert270" wrap="square">
            <a:spAutoFit/>
          </a:bodyPr>
          <a:lstStyle/>
          <a:p>
            <a:pPr algn="ctr">
              <a:lnSpc>
                <a:spcPct val="115000"/>
              </a:lnSpc>
              <a:spcAft>
                <a:spcPts val="1000"/>
              </a:spcAft>
            </a:pPr>
            <a:r>
              <a:rPr lang="it-IT" sz="2400" spc="-50" dirty="0">
                <a:solidFill>
                  <a:schemeClr val="bg1"/>
                </a:solidFill>
                <a:effectLst/>
                <a:latin typeface="Cavolini" panose="03000502040302020204" pitchFamily="66" charset="0"/>
                <a:ea typeface="Times New Roman" panose="02020603050405020304" pitchFamily="18" charset="0"/>
                <a:cs typeface="Cavolini" panose="03000502040302020204" pitchFamily="66" charset="0"/>
              </a:rPr>
              <a:t>Introduzione:</a:t>
            </a:r>
          </a:p>
          <a:p>
            <a:pPr lvl="0" algn="ctr">
              <a:lnSpc>
                <a:spcPct val="115000"/>
              </a:lnSpc>
            </a:pPr>
            <a:r>
              <a:rPr lang="it-IT" sz="2400" spc="-50" dirty="0">
                <a:solidFill>
                  <a:schemeClr val="bg1"/>
                </a:solidFill>
                <a:effectLst/>
                <a:latin typeface="Cavolini" panose="03000502040302020204" pitchFamily="66" charset="0"/>
                <a:ea typeface="Times New Roman" panose="02020603050405020304" pitchFamily="18" charset="0"/>
                <a:cs typeface="Cavolini" panose="03000502040302020204" pitchFamily="66" charset="0"/>
              </a:rPr>
              <a:t>3. Una parola chiave: la tenerezza</a:t>
            </a:r>
          </a:p>
        </p:txBody>
      </p:sp>
      <p:sp>
        <p:nvSpPr>
          <p:cNvPr id="4" name="CasellaDiTesto 3">
            <a:extLst>
              <a:ext uri="{FF2B5EF4-FFF2-40B4-BE49-F238E27FC236}">
                <a16:creationId xmlns:a16="http://schemas.microsoft.com/office/drawing/2014/main" id="{EFF79DEE-6C54-4DA8-A16D-2D01F4525423}"/>
              </a:ext>
            </a:extLst>
          </p:cNvPr>
          <p:cNvSpPr txBox="1"/>
          <p:nvPr/>
        </p:nvSpPr>
        <p:spPr>
          <a:xfrm>
            <a:off x="1354002" y="40045"/>
            <a:ext cx="7684655" cy="428387"/>
          </a:xfrm>
          <a:prstGeom prst="rect">
            <a:avLst/>
          </a:prstGeom>
          <a:noFill/>
        </p:spPr>
        <p:txBody>
          <a:bodyPr wrap="square">
            <a:spAutoFit/>
          </a:bodyPr>
          <a:lstStyle/>
          <a:p>
            <a:pPr>
              <a:lnSpc>
                <a:spcPct val="115000"/>
              </a:lnSpc>
            </a:pP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La tenerezza di Dio nei nostri  confronti: n. 3; 4</a:t>
            </a:r>
            <a:r>
              <a:rPr lang="it-IT" sz="2000" b="1"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274; 279</a:t>
            </a:r>
          </a:p>
        </p:txBody>
      </p:sp>
      <p:sp>
        <p:nvSpPr>
          <p:cNvPr id="6" name="CasellaDiTesto 5">
            <a:extLst>
              <a:ext uri="{FF2B5EF4-FFF2-40B4-BE49-F238E27FC236}">
                <a16:creationId xmlns:a16="http://schemas.microsoft.com/office/drawing/2014/main" id="{A5002C01-D593-4F8F-AE28-0FE9E8954CDA}"/>
              </a:ext>
            </a:extLst>
          </p:cNvPr>
          <p:cNvSpPr txBox="1"/>
          <p:nvPr/>
        </p:nvSpPr>
        <p:spPr>
          <a:xfrm>
            <a:off x="1354002" y="488700"/>
            <a:ext cx="10704941" cy="1146148"/>
          </a:xfrm>
          <a:prstGeom prst="rect">
            <a:avLst/>
          </a:prstGeom>
          <a:solidFill>
            <a:srgbClr val="FFFF00"/>
          </a:solidFill>
          <a:ln>
            <a:solidFill>
              <a:schemeClr val="tx1"/>
            </a:solidFill>
          </a:ln>
        </p:spPr>
        <p:txBody>
          <a:bodyPr wrap="square">
            <a:spAutoFit/>
          </a:bodyPr>
          <a:lstStyle/>
          <a:p>
            <a:pPr>
              <a:lnSpc>
                <a:spcPct val="130000"/>
              </a:lnSpc>
            </a:pPr>
            <a:r>
              <a:rPr lang="it-IT" b="0" i="0" dirty="0">
                <a:solidFill>
                  <a:srgbClr val="231F20"/>
                </a:solidFill>
                <a:effectLst/>
                <a:latin typeface="Cavolini" panose="03000502040302020204" pitchFamily="66" charset="0"/>
                <a:cs typeface="Cavolini" panose="03000502040302020204" pitchFamily="66" charset="0"/>
              </a:rPr>
              <a:t>n. 3: Nessuno potrà toglierci la dignità che ci conferisce questo amore infinito e incrollabile. Egli ci permette di alzare la testa e ricominciare, con una TENEREZZA che mai ci delude e che sempre può restituirci la gioia.</a:t>
            </a:r>
            <a:r>
              <a:rPr lang="it-IT" dirty="0">
                <a:latin typeface="Cavolini" panose="03000502040302020204" pitchFamily="66" charset="0"/>
                <a:cs typeface="Cavolini" panose="03000502040302020204" pitchFamily="66" charset="0"/>
              </a:rPr>
              <a:t> </a:t>
            </a:r>
          </a:p>
        </p:txBody>
      </p:sp>
      <p:sp>
        <p:nvSpPr>
          <p:cNvPr id="8" name="CasellaDiTesto 7">
            <a:extLst>
              <a:ext uri="{FF2B5EF4-FFF2-40B4-BE49-F238E27FC236}">
                <a16:creationId xmlns:a16="http://schemas.microsoft.com/office/drawing/2014/main" id="{98A53A04-05F6-4556-9C14-9C9CBAEB459A}"/>
              </a:ext>
            </a:extLst>
          </p:cNvPr>
          <p:cNvSpPr txBox="1"/>
          <p:nvPr/>
        </p:nvSpPr>
        <p:spPr>
          <a:xfrm>
            <a:off x="1362702" y="1688195"/>
            <a:ext cx="10704944" cy="1506246"/>
          </a:xfrm>
          <a:prstGeom prst="rect">
            <a:avLst/>
          </a:prstGeom>
          <a:solidFill>
            <a:srgbClr val="FFC000"/>
          </a:solidFill>
          <a:ln>
            <a:solidFill>
              <a:schemeClr val="tx1"/>
            </a:solidFill>
          </a:ln>
        </p:spPr>
        <p:txBody>
          <a:bodyPr wrap="square">
            <a:spAutoFit/>
          </a:bodyPr>
          <a:lstStyle/>
          <a:p>
            <a:pPr>
              <a:lnSpc>
                <a:spcPct val="130000"/>
              </a:lnSpc>
            </a:pPr>
            <a:r>
              <a:rPr lang="it-IT" b="0" i="0" dirty="0">
                <a:solidFill>
                  <a:srgbClr val="231F20"/>
                </a:solidFill>
                <a:effectLst/>
                <a:latin typeface="Cavolini" panose="03000502040302020204" pitchFamily="66" charset="0"/>
                <a:cs typeface="Cavolini" panose="03000502040302020204" pitchFamily="66" charset="0"/>
              </a:rPr>
              <a:t>n. 4: È la gioia che si vive tra le piccole cose della vita quotidiana, come risposta all’invito affettuoso di Dio nostro Padre: «Figlio, per quanto ti è possibile, trattati bene … Non privarti di un giorno felice» (</a:t>
            </a:r>
            <a:r>
              <a:rPr lang="it-IT" b="0" i="1" dirty="0">
                <a:solidFill>
                  <a:srgbClr val="231F20"/>
                </a:solidFill>
                <a:effectLst/>
                <a:latin typeface="Cavolini" panose="03000502040302020204" pitchFamily="66" charset="0"/>
                <a:cs typeface="Cavolini" panose="03000502040302020204" pitchFamily="66" charset="0"/>
              </a:rPr>
              <a:t>Sir </a:t>
            </a:r>
            <a:r>
              <a:rPr lang="it-IT" b="0" i="0" dirty="0">
                <a:solidFill>
                  <a:srgbClr val="231F20"/>
                </a:solidFill>
                <a:effectLst/>
                <a:latin typeface="Cavolini" panose="03000502040302020204" pitchFamily="66" charset="0"/>
                <a:cs typeface="Cavolini" panose="03000502040302020204" pitchFamily="66" charset="0"/>
              </a:rPr>
              <a:t>14,11.14). Quanta TENEREZZA paterna si intuisce dietro queste parole!</a:t>
            </a:r>
            <a:r>
              <a:rPr lang="it-IT" dirty="0">
                <a:latin typeface="Cavolini" panose="03000502040302020204" pitchFamily="66" charset="0"/>
                <a:cs typeface="Cavolini" panose="03000502040302020204" pitchFamily="66" charset="0"/>
              </a:rPr>
              <a:t> </a:t>
            </a:r>
          </a:p>
        </p:txBody>
      </p:sp>
      <p:sp>
        <p:nvSpPr>
          <p:cNvPr id="10" name="CasellaDiTesto 9">
            <a:extLst>
              <a:ext uri="{FF2B5EF4-FFF2-40B4-BE49-F238E27FC236}">
                <a16:creationId xmlns:a16="http://schemas.microsoft.com/office/drawing/2014/main" id="{7F408ACA-7F42-4B2F-9275-13FC4C196AFB}"/>
              </a:ext>
            </a:extLst>
          </p:cNvPr>
          <p:cNvSpPr txBox="1"/>
          <p:nvPr/>
        </p:nvSpPr>
        <p:spPr>
          <a:xfrm>
            <a:off x="1362702" y="3234010"/>
            <a:ext cx="10704941" cy="786049"/>
          </a:xfrm>
          <a:prstGeom prst="rect">
            <a:avLst/>
          </a:prstGeom>
          <a:solidFill>
            <a:srgbClr val="FFFF00"/>
          </a:solidFill>
          <a:ln>
            <a:solidFill>
              <a:schemeClr val="tx1"/>
            </a:solidFill>
          </a:ln>
        </p:spPr>
        <p:txBody>
          <a:bodyPr wrap="square">
            <a:spAutoFit/>
          </a:bodyPr>
          <a:lstStyle/>
          <a:p>
            <a:pPr>
              <a:lnSpc>
                <a:spcPct val="130000"/>
              </a:lnSpc>
            </a:pPr>
            <a:r>
              <a:rPr lang="it-IT" b="0" i="0" dirty="0">
                <a:solidFill>
                  <a:srgbClr val="231F20"/>
                </a:solidFill>
                <a:effectLst/>
                <a:latin typeface="Cavolini" panose="03000502040302020204" pitchFamily="66" charset="0"/>
                <a:cs typeface="Cavolini" panose="03000502040302020204" pitchFamily="66" charset="0"/>
              </a:rPr>
              <a:t>n. 274: Ogni essere umano è oggetto dell’infinita TENEREZZA del Signore, ed Egli stesso abita nella sua vita. </a:t>
            </a:r>
            <a:endParaRPr lang="it-IT" dirty="0">
              <a:latin typeface="Cavolini" panose="03000502040302020204" pitchFamily="66" charset="0"/>
              <a:cs typeface="Cavolini" panose="03000502040302020204" pitchFamily="66" charset="0"/>
            </a:endParaRPr>
          </a:p>
        </p:txBody>
      </p:sp>
      <p:sp>
        <p:nvSpPr>
          <p:cNvPr id="14" name="CasellaDiTesto 13">
            <a:extLst>
              <a:ext uri="{FF2B5EF4-FFF2-40B4-BE49-F238E27FC236}">
                <a16:creationId xmlns:a16="http://schemas.microsoft.com/office/drawing/2014/main" id="{9651186B-347E-4CD2-80EF-4743DF7768C4}"/>
              </a:ext>
            </a:extLst>
          </p:cNvPr>
          <p:cNvSpPr txBox="1"/>
          <p:nvPr/>
        </p:nvSpPr>
        <p:spPr>
          <a:xfrm>
            <a:off x="1362703" y="4529327"/>
            <a:ext cx="10704940" cy="1506246"/>
          </a:xfrm>
          <a:prstGeom prst="rect">
            <a:avLst/>
          </a:prstGeom>
          <a:solidFill>
            <a:srgbClr val="FFFF00"/>
          </a:solidFill>
          <a:ln>
            <a:solidFill>
              <a:schemeClr val="tx1"/>
            </a:solidFill>
          </a:ln>
        </p:spPr>
        <p:txBody>
          <a:bodyPr wrap="square">
            <a:spAutoFit/>
          </a:bodyPr>
          <a:lstStyle/>
          <a:p>
            <a:pPr>
              <a:lnSpc>
                <a:spcPct val="130000"/>
              </a:lnSpc>
            </a:pPr>
            <a:r>
              <a:rPr lang="it-IT" b="0" i="0" dirty="0">
                <a:solidFill>
                  <a:srgbClr val="231F20"/>
                </a:solidFill>
                <a:effectLst/>
                <a:latin typeface="Cavolini" panose="03000502040302020204" pitchFamily="66" charset="0"/>
                <a:cs typeface="Cavolini" panose="03000502040302020204" pitchFamily="66" charset="0"/>
              </a:rPr>
              <a:t>n. 88: L’autentica fede nel Figlio di Dio fatto carne è inseparabile dal dono di sé, dall’appartenenza alla comunità, dal servizio, dalla riconciliazione con la carne degli altri. Il Figlio di Dio, nella sua incarnazione, ci ha invitato alla </a:t>
            </a:r>
            <a:r>
              <a:rPr lang="it-IT" b="1" i="0" dirty="0">
                <a:solidFill>
                  <a:srgbClr val="231F20"/>
                </a:solidFill>
                <a:effectLst/>
                <a:latin typeface="Cavolini" panose="03000502040302020204" pitchFamily="66" charset="0"/>
                <a:cs typeface="Cavolini" panose="03000502040302020204" pitchFamily="66" charset="0"/>
              </a:rPr>
              <a:t>rivoluzione della </a:t>
            </a:r>
            <a:r>
              <a:rPr lang="it-IT" b="0" i="0" dirty="0">
                <a:solidFill>
                  <a:srgbClr val="231F20"/>
                </a:solidFill>
                <a:effectLst/>
                <a:latin typeface="Cavolini" panose="03000502040302020204" pitchFamily="66" charset="0"/>
                <a:cs typeface="Cavolini" panose="03000502040302020204" pitchFamily="66" charset="0"/>
              </a:rPr>
              <a:t>TENEREZZA.</a:t>
            </a:r>
            <a:endParaRPr lang="it-IT" dirty="0">
              <a:latin typeface="Cavolini" panose="03000502040302020204" pitchFamily="66" charset="0"/>
              <a:cs typeface="Cavolini" panose="03000502040302020204" pitchFamily="66" charset="0"/>
            </a:endParaRPr>
          </a:p>
        </p:txBody>
      </p:sp>
      <p:sp>
        <p:nvSpPr>
          <p:cNvPr id="16" name="CasellaDiTesto 15">
            <a:extLst>
              <a:ext uri="{FF2B5EF4-FFF2-40B4-BE49-F238E27FC236}">
                <a16:creationId xmlns:a16="http://schemas.microsoft.com/office/drawing/2014/main" id="{D929614E-C882-4375-B6AF-27A385BB0BCB}"/>
              </a:ext>
            </a:extLst>
          </p:cNvPr>
          <p:cNvSpPr txBox="1"/>
          <p:nvPr/>
        </p:nvSpPr>
        <p:spPr>
          <a:xfrm>
            <a:off x="1354002" y="6070851"/>
            <a:ext cx="10707081" cy="786049"/>
          </a:xfrm>
          <a:prstGeom prst="rect">
            <a:avLst/>
          </a:prstGeom>
          <a:solidFill>
            <a:srgbClr val="FFC000"/>
          </a:solidFill>
          <a:ln>
            <a:solidFill>
              <a:schemeClr val="tx1"/>
            </a:solidFill>
          </a:ln>
        </p:spPr>
        <p:txBody>
          <a:bodyPr wrap="square">
            <a:spAutoFit/>
          </a:bodyPr>
          <a:lstStyle/>
          <a:p>
            <a:pPr>
              <a:lnSpc>
                <a:spcPct val="130000"/>
              </a:lnSpc>
            </a:pPr>
            <a:r>
              <a:rPr lang="it-IT" b="0" i="0" dirty="0">
                <a:solidFill>
                  <a:srgbClr val="231F20"/>
                </a:solidFill>
                <a:effectLst/>
                <a:latin typeface="Cavolini" panose="03000502040302020204" pitchFamily="66" charset="0"/>
                <a:cs typeface="Cavolini" panose="03000502040302020204" pitchFamily="66" charset="0"/>
              </a:rPr>
              <a:t>n. 270: Gesù vuole che [...] accettiamo veramente di entrare in contatto con l’esistenza concreta degli altri e conosciamo </a:t>
            </a:r>
            <a:r>
              <a:rPr lang="it-IT" b="1" i="0" dirty="0">
                <a:solidFill>
                  <a:srgbClr val="231F20"/>
                </a:solidFill>
                <a:effectLst/>
                <a:latin typeface="Cavolini" panose="03000502040302020204" pitchFamily="66" charset="0"/>
                <a:cs typeface="Cavolini" panose="03000502040302020204" pitchFamily="66" charset="0"/>
              </a:rPr>
              <a:t>la forza della </a:t>
            </a:r>
            <a:r>
              <a:rPr lang="it-IT" b="0" i="0" dirty="0">
                <a:solidFill>
                  <a:srgbClr val="231F20"/>
                </a:solidFill>
                <a:effectLst/>
                <a:latin typeface="Cavolini" panose="03000502040302020204" pitchFamily="66" charset="0"/>
                <a:cs typeface="Cavolini" panose="03000502040302020204" pitchFamily="66" charset="0"/>
              </a:rPr>
              <a:t>TENEREZZA.</a:t>
            </a:r>
            <a:r>
              <a:rPr lang="it-IT" dirty="0">
                <a:latin typeface="Cavolini" panose="03000502040302020204" pitchFamily="66" charset="0"/>
                <a:cs typeface="Cavolini" panose="03000502040302020204" pitchFamily="66" charset="0"/>
              </a:rPr>
              <a:t> </a:t>
            </a:r>
          </a:p>
        </p:txBody>
      </p:sp>
      <p:sp>
        <p:nvSpPr>
          <p:cNvPr id="3" name="CasellaDiTesto 2">
            <a:extLst>
              <a:ext uri="{FF2B5EF4-FFF2-40B4-BE49-F238E27FC236}">
                <a16:creationId xmlns:a16="http://schemas.microsoft.com/office/drawing/2014/main" id="{0067AC29-C9D3-E1F2-AC32-5FEA43289F0B}"/>
              </a:ext>
            </a:extLst>
          </p:cNvPr>
          <p:cNvSpPr txBox="1"/>
          <p:nvPr/>
        </p:nvSpPr>
        <p:spPr>
          <a:xfrm>
            <a:off x="1362702" y="4033951"/>
            <a:ext cx="10607625" cy="463012"/>
          </a:xfrm>
          <a:prstGeom prst="rect">
            <a:avLst/>
          </a:prstGeom>
          <a:noFill/>
        </p:spPr>
        <p:txBody>
          <a:bodyPr wrap="square">
            <a:spAutoFit/>
          </a:bodyPr>
          <a:lstStyle/>
          <a:p>
            <a:pPr>
              <a:lnSpc>
                <a:spcPct val="130000"/>
              </a:lnSpc>
            </a:pP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La tenerezza della Chiesa nell’evangelizzazione: n. 85; 88; 70</a:t>
            </a:r>
          </a:p>
        </p:txBody>
      </p:sp>
    </p:spTree>
    <p:extLst>
      <p:ext uri="{BB962C8B-B14F-4D97-AF65-F5344CB8AC3E}">
        <p14:creationId xmlns:p14="http://schemas.microsoft.com/office/powerpoint/2010/main" val="566790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C4F9F26B-8A8B-4A2E-96E1-E2195B8608B3}"/>
              </a:ext>
            </a:extLst>
          </p:cNvPr>
          <p:cNvSpPr txBox="1"/>
          <p:nvPr/>
        </p:nvSpPr>
        <p:spPr>
          <a:xfrm rot="16200000">
            <a:off x="-2774836" y="2729663"/>
            <a:ext cx="6671023" cy="1345048"/>
          </a:xfrm>
          <a:prstGeom prst="rect">
            <a:avLst/>
          </a:prstGeom>
          <a:solidFill>
            <a:schemeClr val="tx1"/>
          </a:solidFill>
        </p:spPr>
        <p:txBody>
          <a:bodyPr wrap="square">
            <a:spAutoFit/>
          </a:bodyPr>
          <a:lstStyle/>
          <a:p>
            <a:pPr lvl="0" algn="ctr">
              <a:lnSpc>
                <a:spcPct val="115000"/>
              </a:lnSpc>
            </a:pPr>
            <a:r>
              <a:rPr lang="it-IT" sz="2400" spc="-50" dirty="0">
                <a:solidFill>
                  <a:schemeClr val="bg1"/>
                </a:solidFill>
                <a:effectLst/>
                <a:latin typeface="Cavolini" panose="03000502040302020204" pitchFamily="66" charset="0"/>
                <a:ea typeface="Times New Roman" panose="02020603050405020304" pitchFamily="18" charset="0"/>
                <a:cs typeface="Cavolini" panose="03000502040302020204" pitchFamily="66" charset="0"/>
              </a:rPr>
              <a:t>Introduzione:</a:t>
            </a:r>
          </a:p>
          <a:p>
            <a:pPr lvl="0" algn="ctr">
              <a:lnSpc>
                <a:spcPct val="115000"/>
              </a:lnSpc>
            </a:pPr>
            <a:r>
              <a:rPr lang="it-IT" sz="2400" spc="-50" dirty="0">
                <a:solidFill>
                  <a:schemeClr val="bg1"/>
                </a:solidFill>
                <a:effectLst/>
                <a:latin typeface="Cavolini" panose="03000502040302020204" pitchFamily="66" charset="0"/>
                <a:ea typeface="Times New Roman" panose="02020603050405020304" pitchFamily="18" charset="0"/>
                <a:cs typeface="Cavolini" panose="03000502040302020204" pitchFamily="66" charset="0"/>
              </a:rPr>
              <a:t>4. Un’icona dell’evangelizzazione:</a:t>
            </a:r>
          </a:p>
          <a:p>
            <a:pPr lvl="0" algn="ctr">
              <a:lnSpc>
                <a:spcPct val="115000"/>
              </a:lnSpc>
            </a:pPr>
            <a:r>
              <a:rPr lang="it-IT" sz="2400" spc="-50" dirty="0">
                <a:solidFill>
                  <a:schemeClr val="bg1"/>
                </a:solidFill>
                <a:effectLst/>
                <a:latin typeface="Cavolini" panose="03000502040302020204" pitchFamily="66" charset="0"/>
                <a:ea typeface="Times New Roman" panose="02020603050405020304" pitchFamily="18" charset="0"/>
                <a:cs typeface="Cavolini" panose="03000502040302020204" pitchFamily="66" charset="0"/>
              </a:rPr>
              <a:t>la parabola del grano e della zizzania</a:t>
            </a:r>
          </a:p>
        </p:txBody>
      </p:sp>
      <p:sp>
        <p:nvSpPr>
          <p:cNvPr id="5" name="CasellaDiTesto 4">
            <a:extLst>
              <a:ext uri="{FF2B5EF4-FFF2-40B4-BE49-F238E27FC236}">
                <a16:creationId xmlns:a16="http://schemas.microsoft.com/office/drawing/2014/main" id="{D9C108AB-B8E0-B0FB-6E6F-122B2FD0B8D3}"/>
              </a:ext>
            </a:extLst>
          </p:cNvPr>
          <p:cNvSpPr txBox="1"/>
          <p:nvPr/>
        </p:nvSpPr>
        <p:spPr>
          <a:xfrm>
            <a:off x="1438276" y="318180"/>
            <a:ext cx="10318172" cy="6221640"/>
          </a:xfrm>
          <a:prstGeom prst="rect">
            <a:avLst/>
          </a:prstGeom>
          <a:solidFill>
            <a:srgbClr val="FFFF00"/>
          </a:solidFill>
          <a:ln>
            <a:solidFill>
              <a:schemeClr val="tx1"/>
            </a:solidFill>
          </a:ln>
        </p:spPr>
        <p:txBody>
          <a:bodyPr wrap="square">
            <a:spAutoFit/>
          </a:bodyPr>
          <a:lstStyle/>
          <a:p>
            <a:pPr algn="just">
              <a:lnSpc>
                <a:spcPct val="130000"/>
              </a:lnSpc>
            </a:pPr>
            <a:r>
              <a:rPr lang="it-IT" sz="22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Espose loro un’altra parabola, dicendo: “Il regno dei cieli è simile a un uomo che ha seminato del buon seme nel suo campo. Ma, mentre tutti dormivano, venne il suo nemico, seminò della zizzania in mezzo al grano e se ne andò.  Quando poi lo stelo crebbe e fece frutto, spuntò anche la zizzania. Allora i servi andarono dal padrone di casa e gli dissero: “Signore, non hai seminato del buon seme nel tuo campo? Da dove viene la zizzania?”.  Ed egli rispose loro: “Un nemico ha fatto questo!”. E i servi gli dissero: “Vuoi che andiamo a raccoglierla?”. “No, rispose, perché non succeda che, raccogliendo la zizzania, con essa sradichiate anche il grano. Lasciate che l’una e l’altro crescano insieme fino alla mietitura e al momento della mietitura dirò ai mietitori: Raccogliete prima la zizzania e legatela in fasci per bruciarla; il grano invece riponetelo nel mio granaio”. (Mt 13,24-30)</a:t>
            </a:r>
            <a:endParaRPr lang="pt-BR" sz="22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1544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9F0B4-8241-99A9-DCFE-2F4CA2778935}"/>
            </a:ext>
          </a:extLst>
        </p:cNvPr>
        <p:cNvGrpSpPr/>
        <p:nvPr/>
      </p:nvGrpSpPr>
      <p:grpSpPr>
        <a:xfrm>
          <a:off x="0" y="0"/>
          <a:ext cx="0" cy="0"/>
          <a:chOff x="0" y="0"/>
          <a:chExt cx="0" cy="0"/>
        </a:xfrm>
      </p:grpSpPr>
      <p:sp>
        <p:nvSpPr>
          <p:cNvPr id="4" name="CasellaDiTesto 3">
            <a:extLst>
              <a:ext uri="{FF2B5EF4-FFF2-40B4-BE49-F238E27FC236}">
                <a16:creationId xmlns:a16="http://schemas.microsoft.com/office/drawing/2014/main" id="{9BA9C5F0-B174-45E9-376D-27C3D03E7E92}"/>
              </a:ext>
            </a:extLst>
          </p:cNvPr>
          <p:cNvSpPr txBox="1"/>
          <p:nvPr/>
        </p:nvSpPr>
        <p:spPr>
          <a:xfrm>
            <a:off x="535709" y="421858"/>
            <a:ext cx="8899101" cy="428387"/>
          </a:xfrm>
          <a:prstGeom prst="rect">
            <a:avLst/>
          </a:prstGeom>
          <a:noFill/>
        </p:spPr>
        <p:txBody>
          <a:bodyPr wrap="square">
            <a:spAutoFit/>
          </a:bodyPr>
          <a:lstStyle/>
          <a:p>
            <a:pPr algn="just">
              <a:lnSpc>
                <a:spcPct val="115000"/>
              </a:lnSpc>
            </a:pP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n. 24; n. 225; n. 84-85 (allusioni)</a:t>
            </a:r>
          </a:p>
        </p:txBody>
      </p:sp>
      <p:sp>
        <p:nvSpPr>
          <p:cNvPr id="6" name="CasellaDiTesto 5">
            <a:extLst>
              <a:ext uri="{FF2B5EF4-FFF2-40B4-BE49-F238E27FC236}">
                <a16:creationId xmlns:a16="http://schemas.microsoft.com/office/drawing/2014/main" id="{8085FE96-FC86-9D29-0215-6C63F4ECC842}"/>
              </a:ext>
            </a:extLst>
          </p:cNvPr>
          <p:cNvSpPr txBox="1"/>
          <p:nvPr/>
        </p:nvSpPr>
        <p:spPr>
          <a:xfrm>
            <a:off x="392546" y="1203535"/>
            <a:ext cx="11406908" cy="2463560"/>
          </a:xfrm>
          <a:prstGeom prst="rect">
            <a:avLst/>
          </a:prstGeom>
          <a:solidFill>
            <a:srgbClr val="FFFF00"/>
          </a:solidFill>
          <a:ln>
            <a:solidFill>
              <a:schemeClr val="tx1"/>
            </a:solidFill>
          </a:ln>
        </p:spPr>
        <p:txBody>
          <a:bodyPr wrap="square">
            <a:spAutoFit/>
          </a:bodyPr>
          <a:lstStyle/>
          <a:p>
            <a:pPr>
              <a:lnSpc>
                <a:spcPct val="130000"/>
              </a:lnSpc>
            </a:pPr>
            <a:r>
              <a:rPr lang="it-IT" sz="2000" i="0" dirty="0">
                <a:solidFill>
                  <a:srgbClr val="231F20"/>
                </a:solidFill>
                <a:effectLst/>
                <a:latin typeface="Cavolini" panose="03000502040302020204" pitchFamily="66" charset="0"/>
                <a:cs typeface="Cavolini" panose="03000502040302020204" pitchFamily="66" charset="0"/>
              </a:rPr>
              <a:t>n. 24: </a:t>
            </a:r>
            <a:r>
              <a:rPr lang="it-IT" sz="2000" b="1" i="0" dirty="0">
                <a:solidFill>
                  <a:srgbClr val="231F20"/>
                </a:solidFill>
                <a:effectLst/>
                <a:latin typeface="Cavolini" panose="03000502040302020204" pitchFamily="66" charset="0"/>
                <a:cs typeface="Cavolini" panose="03000502040302020204" pitchFamily="66" charset="0"/>
              </a:rPr>
              <a:t>La comunità evangelizzatrice </a:t>
            </a:r>
            <a:r>
              <a:rPr lang="it-IT" sz="2000" i="0" dirty="0">
                <a:solidFill>
                  <a:srgbClr val="231F20"/>
                </a:solidFill>
                <a:effectLst/>
                <a:latin typeface="Cavolini" panose="03000502040302020204" pitchFamily="66" charset="0"/>
                <a:cs typeface="Cavolini" panose="03000502040302020204" pitchFamily="66" charset="0"/>
              </a:rPr>
              <a:t>è sempre attenta ai frutti, perché il Signore la vuole feconda. </a:t>
            </a:r>
            <a:r>
              <a:rPr lang="it-IT" sz="2000" b="1" i="0" dirty="0">
                <a:solidFill>
                  <a:srgbClr val="231F20"/>
                </a:solidFill>
                <a:effectLst/>
                <a:latin typeface="Cavolini" panose="03000502040302020204" pitchFamily="66" charset="0"/>
                <a:cs typeface="Cavolini" panose="03000502040302020204" pitchFamily="66" charset="0"/>
              </a:rPr>
              <a:t>Si prende cura del grano e non perde la pace a causa della zizzania</a:t>
            </a:r>
            <a:r>
              <a:rPr lang="it-IT" sz="2000" i="0" dirty="0">
                <a:solidFill>
                  <a:srgbClr val="231F20"/>
                </a:solidFill>
                <a:effectLst/>
                <a:latin typeface="Cavolini" panose="03000502040302020204" pitchFamily="66" charset="0"/>
                <a:cs typeface="Cavolini" panose="03000502040302020204" pitchFamily="66" charset="0"/>
              </a:rPr>
              <a:t>. Il seminatore, quando vede spuntare la zizzania in mezzo al grano, non ha reazioni lamentose né allarmiste. Trova il modo per far sì che la Parola si incarni in una situazione concreta e dia frutti di vita nuova, benché  apparentemente siano imperfetti o incompiuti.</a:t>
            </a:r>
            <a:endParaRPr lang="it-IT" sz="2000" dirty="0">
              <a:latin typeface="Cavolini" panose="03000502040302020204" pitchFamily="66" charset="0"/>
              <a:cs typeface="Cavolini" panose="03000502040302020204" pitchFamily="66" charset="0"/>
            </a:endParaRPr>
          </a:p>
        </p:txBody>
      </p:sp>
      <p:sp>
        <p:nvSpPr>
          <p:cNvPr id="8" name="CasellaDiTesto 7">
            <a:extLst>
              <a:ext uri="{FF2B5EF4-FFF2-40B4-BE49-F238E27FC236}">
                <a16:creationId xmlns:a16="http://schemas.microsoft.com/office/drawing/2014/main" id="{ECAD4158-C439-AC40-0680-3CFB5D7C44A9}"/>
              </a:ext>
            </a:extLst>
          </p:cNvPr>
          <p:cNvSpPr txBox="1"/>
          <p:nvPr/>
        </p:nvSpPr>
        <p:spPr>
          <a:xfrm>
            <a:off x="392546" y="3879478"/>
            <a:ext cx="11406908" cy="1663340"/>
          </a:xfrm>
          <a:prstGeom prst="rect">
            <a:avLst/>
          </a:prstGeom>
          <a:solidFill>
            <a:srgbClr val="FFC000"/>
          </a:solidFill>
          <a:ln>
            <a:solidFill>
              <a:schemeClr val="tx1"/>
            </a:solidFill>
          </a:ln>
        </p:spPr>
        <p:txBody>
          <a:bodyPr wrap="square">
            <a:spAutoFit/>
          </a:bodyPr>
          <a:lstStyle/>
          <a:p>
            <a:pPr>
              <a:lnSpc>
                <a:spcPct val="130000"/>
              </a:lnSpc>
            </a:pPr>
            <a:r>
              <a:rPr lang="it-IT" sz="2000" i="0" dirty="0">
                <a:solidFill>
                  <a:srgbClr val="231F20"/>
                </a:solidFill>
                <a:effectLst/>
                <a:latin typeface="Cavolini" panose="03000502040302020204" pitchFamily="66" charset="0"/>
                <a:cs typeface="Cavolini" panose="03000502040302020204" pitchFamily="66" charset="0"/>
              </a:rPr>
              <a:t>n. 225: La parabola del grano e della zizzania descrive </a:t>
            </a:r>
            <a:r>
              <a:rPr lang="it-IT" sz="2000" b="1" i="0" dirty="0">
                <a:solidFill>
                  <a:srgbClr val="231F20"/>
                </a:solidFill>
                <a:effectLst/>
                <a:latin typeface="Cavolini" panose="03000502040302020204" pitchFamily="66" charset="0"/>
                <a:cs typeface="Cavolini" panose="03000502040302020204" pitchFamily="66" charset="0"/>
              </a:rPr>
              <a:t>un aspetto importante dell’evangelizzazione</a:t>
            </a:r>
            <a:r>
              <a:rPr lang="it-IT" sz="2000" i="0" dirty="0">
                <a:solidFill>
                  <a:srgbClr val="231F20"/>
                </a:solidFill>
                <a:effectLst/>
                <a:latin typeface="Cavolini" panose="03000502040302020204" pitchFamily="66" charset="0"/>
                <a:cs typeface="Cavolini" panose="03000502040302020204" pitchFamily="66" charset="0"/>
              </a:rPr>
              <a:t>, che consiste nel mostrare come </a:t>
            </a:r>
            <a:r>
              <a:rPr lang="it-IT" sz="2000" b="1" i="0" dirty="0">
                <a:solidFill>
                  <a:srgbClr val="231F20"/>
                </a:solidFill>
                <a:effectLst/>
                <a:latin typeface="Cavolini" panose="03000502040302020204" pitchFamily="66" charset="0"/>
                <a:cs typeface="Cavolini" panose="03000502040302020204" pitchFamily="66" charset="0"/>
              </a:rPr>
              <a:t>il nemico può occupare lo spazio del Regno e causare danno con la zizzania</a:t>
            </a:r>
            <a:r>
              <a:rPr lang="it-IT" sz="2000" i="0" dirty="0">
                <a:solidFill>
                  <a:srgbClr val="231F20"/>
                </a:solidFill>
                <a:effectLst/>
                <a:latin typeface="Cavolini" panose="03000502040302020204" pitchFamily="66" charset="0"/>
                <a:cs typeface="Cavolini" panose="03000502040302020204" pitchFamily="66" charset="0"/>
              </a:rPr>
              <a:t>, </a:t>
            </a:r>
            <a:r>
              <a:rPr lang="it-IT" sz="2000" b="1" i="0" dirty="0">
                <a:solidFill>
                  <a:srgbClr val="231F20"/>
                </a:solidFill>
                <a:effectLst/>
                <a:latin typeface="Cavolini" panose="03000502040302020204" pitchFamily="66" charset="0"/>
                <a:cs typeface="Cavolini" panose="03000502040302020204" pitchFamily="66" charset="0"/>
              </a:rPr>
              <a:t>ma è vinto dalla bontà del grano che si manifesta con il tempo</a:t>
            </a:r>
            <a:r>
              <a:rPr lang="it-IT" sz="2000" i="0" dirty="0">
                <a:solidFill>
                  <a:srgbClr val="231F20"/>
                </a:solidFill>
                <a:effectLst/>
                <a:latin typeface="Cavolini" panose="03000502040302020204" pitchFamily="66" charset="0"/>
                <a:cs typeface="Cavolini" panose="03000502040302020204" pitchFamily="66" charset="0"/>
              </a:rPr>
              <a:t>.</a:t>
            </a:r>
            <a:endParaRPr lang="it-IT" sz="2000" dirty="0">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867482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C000"/>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F1148759-8EC0-4121-B4DB-D8A2F443F608}"/>
              </a:ext>
            </a:extLst>
          </p:cNvPr>
          <p:cNvSpPr>
            <a:spLocks noGrp="1"/>
          </p:cNvSpPr>
          <p:nvPr>
            <p:ph idx="1"/>
          </p:nvPr>
        </p:nvSpPr>
        <p:spPr>
          <a:xfrm>
            <a:off x="838200" y="3027917"/>
            <a:ext cx="10515600" cy="802165"/>
          </a:xfrm>
        </p:spPr>
        <p:txBody>
          <a:bodyPr>
            <a:noAutofit/>
          </a:bodyPr>
          <a:lstStyle/>
          <a:p>
            <a:pPr marL="0" indent="0" algn="ctr">
              <a:buNone/>
            </a:pPr>
            <a:r>
              <a:rPr lang="it-IT" sz="6400" b="1" dirty="0">
                <a:latin typeface="Cavolini" panose="03000502040302020204" pitchFamily="66" charset="0"/>
                <a:cs typeface="Cavolini" panose="03000502040302020204" pitchFamily="66" charset="0"/>
              </a:rPr>
              <a:t>Introduzione</a:t>
            </a:r>
          </a:p>
        </p:txBody>
      </p:sp>
    </p:spTree>
    <p:extLst>
      <p:ext uri="{BB962C8B-B14F-4D97-AF65-F5344CB8AC3E}">
        <p14:creationId xmlns:p14="http://schemas.microsoft.com/office/powerpoint/2010/main" val="4153084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2CDCE957-6441-40D8-A803-DF76F8C6773D}"/>
              </a:ext>
            </a:extLst>
          </p:cNvPr>
          <p:cNvSpPr txBox="1"/>
          <p:nvPr/>
        </p:nvSpPr>
        <p:spPr>
          <a:xfrm>
            <a:off x="476250" y="333249"/>
            <a:ext cx="11466368" cy="5531066"/>
          </a:xfrm>
          <a:prstGeom prst="rect">
            <a:avLst/>
          </a:prstGeom>
          <a:noFill/>
        </p:spPr>
        <p:txBody>
          <a:bodyPr wrap="square">
            <a:spAutoFit/>
          </a:bodyPr>
          <a:lstStyle/>
          <a:p>
            <a:pPr>
              <a:lnSpc>
                <a:spcPct val="130000"/>
              </a:lnSpc>
              <a:spcAft>
                <a:spcPts val="1000"/>
              </a:spcAft>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Il testo si apre con un’introduzione che dichiara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l’intento dell’esortazione</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invitare i fedeli cristiani a una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nuova tappa dell’evangelizzazione</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segnata dalla gioia</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indicando il cammino per i prossimi anni.</a:t>
            </a:r>
          </a:p>
          <a:p>
            <a:pPr marL="342900" lvl="0" indent="-342900">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Introducendo il testo parlando della gioia, Francesco osserva che oggi corriamo tutti (anche i cristiani)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il rischio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di una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tristezza individualista»</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2</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342900" lvl="0" indent="-342900">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Il Papa ci sfida a correre, invece,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un altro rischio</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quello di sperimentare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la gioia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che nasce dalla scoperta dell’amore misericordioso del Padre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3</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Questo rischio, in realtà, è una certezza: le pagine dell’AT del NT lo confermano (n. 4-5).</a:t>
            </a:r>
          </a:p>
          <a:p>
            <a:pPr marL="342900" lvl="0" indent="-342900">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Ci sono certamente momenti tristi nella vita, ma dobbiamo permette a questa gioia di «destarsi</a:t>
            </a:r>
            <a:r>
              <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6</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allontanando la tentazione di pensare che per essere felici abbiamo bisogno di molte cose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7</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342900" indent="-342900">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Questa gioia suscita il desiderio di comunicarla, suscita l’evangelizzazione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8</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p:txBody>
      </p:sp>
    </p:spTree>
    <p:extLst>
      <p:ext uri="{BB962C8B-B14F-4D97-AF65-F5344CB8AC3E}">
        <p14:creationId xmlns:p14="http://schemas.microsoft.com/office/powerpoint/2010/main" val="1455388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57B028F6-26BF-4C30-B83E-3040CF291491}"/>
              </a:ext>
            </a:extLst>
          </p:cNvPr>
          <p:cNvSpPr txBox="1"/>
          <p:nvPr/>
        </p:nvSpPr>
        <p:spPr>
          <a:xfrm>
            <a:off x="219274" y="97280"/>
            <a:ext cx="11794386" cy="6418488"/>
          </a:xfrm>
          <a:prstGeom prst="rect">
            <a:avLst/>
          </a:prstGeom>
          <a:noFill/>
        </p:spPr>
        <p:txBody>
          <a:bodyPr wrap="square">
            <a:spAutoFit/>
          </a:bodyPr>
          <a:lstStyle/>
          <a:p>
            <a:pPr marL="342900" lvl="0" indent="-342900">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 questo punto Francesco spiega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il significato della «proposta</a:t>
            </a:r>
            <a:r>
              <a:rPr lang="it-IT" sz="2000" b="1"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di annunciare il vangelo (evangelizzare):</a:t>
            </a:r>
          </a:p>
          <a:p>
            <a:pPr marL="742950" lvl="1" indent="-285750">
              <a:lnSpc>
                <a:spcPct val="120000"/>
              </a:lnSpc>
              <a:spcBef>
                <a:spcPts val="600"/>
              </a:spcBef>
              <a:spcAft>
                <a:spcPts val="600"/>
              </a:spcAft>
              <a:buFont typeface="Berlin Sans FB" panose="020E0602020502020306"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«Vivere a un livello superiore</a:t>
            </a:r>
            <a:r>
              <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10</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742950" lvl="1" indent="-285750">
              <a:lnSpc>
                <a:spcPct val="120000"/>
              </a:lnSpc>
              <a:spcBef>
                <a:spcPts val="600"/>
              </a:spcBef>
              <a:spcAft>
                <a:spcPts val="600"/>
              </a:spcAft>
              <a:buFont typeface="Berlin Sans FB" panose="020E0602020502020306"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Scoprire «l’eterna novità» del vangelo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11</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742950" lvl="1" indent="-285750">
              <a:lnSpc>
                <a:spcPct val="120000"/>
              </a:lnSpc>
              <a:spcBef>
                <a:spcPts val="600"/>
              </a:spcBef>
              <a:spcAft>
                <a:spcPts val="600"/>
              </a:spcAft>
              <a:buFont typeface="Berlin Sans FB" panose="020E0602020502020306"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Collaborare alla missione di Gesù, il primo e il più grande evangelizzatore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12</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342900" lvl="0" indent="-342900">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Infine, Francesco accenna ai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tre ambiti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in cui evangelizzare</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(pastorale ordinaria, battezzati distanti, chi non conosce Gesù) e al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metodo dell’evangelizzazione</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(condivisione della gioia, attrazione) (n.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14</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Si evangelizza come siamo stati evangelizzati (con la stessa gioia).</a:t>
            </a:r>
          </a:p>
          <a:p>
            <a:pPr algn="just">
              <a:lnSpc>
                <a:spcPct val="130000"/>
              </a:lnSpc>
              <a:spcBef>
                <a:spcPts val="1200"/>
              </a:spcBef>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L’introduzione si conclude con il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15</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fondamentale, che dice che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l’attività missionaria è il primo compito e massima sfida della chiesa</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Quindi si indicano le linee che possono incoraggiare e indirizzare tutta la Chiesa verso «una nuova tappa evangelizzatrice» (n. 17). Sono i capitoli che seguono e che tracciano lo «stile evangelizzatore» che siamo invitati «a assumere in ogni attività»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18</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endParaRPr lang="it-IT" sz="2000" dirty="0">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391225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100000" t="100000"/>
          </a:path>
        </a:gradFill>
        <a:effectLst/>
      </p:bgPr>
    </p:bg>
    <p:spTree>
      <p:nvGrpSpPr>
        <p:cNvPr id="1" name="">
          <a:extLst>
            <a:ext uri="{FF2B5EF4-FFF2-40B4-BE49-F238E27FC236}">
              <a16:creationId xmlns:a16="http://schemas.microsoft.com/office/drawing/2014/main" id="{75414957-F11F-5212-7797-858F33BCE34E}"/>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9B70D186-684E-DF8B-0BB7-52F8201859EB}"/>
              </a:ext>
            </a:extLst>
          </p:cNvPr>
          <p:cNvSpPr>
            <a:spLocks noGrp="1"/>
          </p:cNvSpPr>
          <p:nvPr>
            <p:ph idx="1"/>
          </p:nvPr>
        </p:nvSpPr>
        <p:spPr>
          <a:xfrm>
            <a:off x="838200" y="1918964"/>
            <a:ext cx="10515600" cy="3226968"/>
          </a:xfrm>
        </p:spPr>
        <p:txBody>
          <a:bodyPr>
            <a:noAutofit/>
          </a:bodyPr>
          <a:lstStyle/>
          <a:p>
            <a:pPr marL="0" indent="0" algn="ctr">
              <a:buNone/>
            </a:pPr>
            <a:r>
              <a:rPr lang="it-IT" sz="6400" b="1" dirty="0">
                <a:latin typeface="Cavolini" panose="03000502040302020204" pitchFamily="66" charset="0"/>
                <a:cs typeface="Cavolini" panose="03000502040302020204" pitchFamily="66" charset="0"/>
              </a:rPr>
              <a:t>Capitolo I:</a:t>
            </a:r>
          </a:p>
          <a:p>
            <a:pPr marL="0" indent="0" algn="ctr">
              <a:buNone/>
            </a:pPr>
            <a:endParaRPr lang="it-IT" sz="3600" b="1" dirty="0">
              <a:latin typeface="Cavolini" panose="03000502040302020204" pitchFamily="66" charset="0"/>
              <a:cs typeface="Cavolini" panose="03000502040302020204" pitchFamily="66" charset="0"/>
            </a:endParaRPr>
          </a:p>
          <a:p>
            <a:pPr marL="0" indent="0" algn="ctr">
              <a:buNone/>
            </a:pPr>
            <a:r>
              <a:rPr lang="it-IT" sz="3600" b="1" dirty="0">
                <a:latin typeface="Cavolini" panose="03000502040302020204" pitchFamily="66" charset="0"/>
                <a:cs typeface="Cavolini" panose="03000502040302020204" pitchFamily="66" charset="0"/>
              </a:rPr>
              <a:t>La trasformazione missionaria</a:t>
            </a:r>
          </a:p>
          <a:p>
            <a:pPr marL="0" indent="0" algn="ctr">
              <a:buNone/>
            </a:pPr>
            <a:r>
              <a:rPr lang="it-IT" sz="3600" b="1" dirty="0">
                <a:latin typeface="Cavolini" panose="03000502040302020204" pitchFamily="66" charset="0"/>
                <a:cs typeface="Cavolini" panose="03000502040302020204" pitchFamily="66" charset="0"/>
              </a:rPr>
              <a:t>della chiesa</a:t>
            </a:r>
          </a:p>
        </p:txBody>
      </p:sp>
    </p:spTree>
    <p:extLst>
      <p:ext uri="{BB962C8B-B14F-4D97-AF65-F5344CB8AC3E}">
        <p14:creationId xmlns:p14="http://schemas.microsoft.com/office/powerpoint/2010/main" val="1357464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77C5C110-2A26-B4BE-971E-2DC4B5BE5F74}"/>
              </a:ext>
            </a:extLst>
          </p:cNvPr>
          <p:cNvSpPr txBox="1"/>
          <p:nvPr/>
        </p:nvSpPr>
        <p:spPr>
          <a:xfrm>
            <a:off x="487096" y="88873"/>
            <a:ext cx="11217807" cy="6488251"/>
          </a:xfrm>
          <a:prstGeom prst="rect">
            <a:avLst/>
          </a:prstGeom>
          <a:noFill/>
        </p:spPr>
        <p:txBody>
          <a:bodyPr wrap="square">
            <a:spAutoFit/>
          </a:bodyPr>
          <a:lstStyle/>
          <a:p>
            <a:pPr algn="just">
              <a:lnSpc>
                <a:spcPct val="130000"/>
              </a:lnSpc>
              <a:spcAft>
                <a:spcPts val="1000"/>
              </a:spcAft>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Quando si parla di «evangelizzazione», «trasformazione missionaria della chiesa», cosa si vuol dire? Semplicemente questo: ascoltare la parola di Dio che ci dice: «Andate!» (Mt 28,19-20). In fondo, il Papa ci invita a ascoltare la Parola di Dio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19</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Una chiesa che ascolta la parola di Dio è, allora, in primis, una chiesa in uscita.</a:t>
            </a:r>
          </a:p>
          <a:p>
            <a:pPr algn="just">
              <a:lnSpc>
                <a:spcPct val="115000"/>
              </a:lnSpc>
              <a:spcBef>
                <a:spcPts val="1800"/>
              </a:spcBef>
              <a:spcAft>
                <a:spcPts val="600"/>
              </a:spcAft>
            </a:pPr>
            <a:r>
              <a:rPr lang="it-IT" sz="28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Una chiesa in uscita</a:t>
            </a:r>
          </a:p>
          <a:p>
            <a:pPr algn="just">
              <a:lnSpc>
                <a:spcPct val="130000"/>
              </a:lnSpc>
              <a:spcBef>
                <a:spcPts val="600"/>
              </a:spcBef>
              <a:spcAft>
                <a:spcPts val="600"/>
              </a:spcAft>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Una chiesa che prende sul serio la parola di Dio («andate») è una chiesa che:</a:t>
            </a:r>
          </a:p>
          <a:p>
            <a:pPr marL="342900" lvl="0" indent="-342900" algn="just">
              <a:lnSpc>
                <a:spcPct val="130000"/>
              </a:lnSpc>
              <a:spcBef>
                <a:spcPts val="600"/>
              </a:spcBef>
              <a:spcAft>
                <a:spcPts val="600"/>
              </a:spcAft>
              <a:buFont typeface="Symbol" panose="05050102010706020507" pitchFamily="18" charset="2"/>
              <a:buChar char=""/>
            </a:pP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esce</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dalla comodità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e va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verso «tutte» le periferie, come Abramo, Mosè, Geremia... (n. 20)</a:t>
            </a:r>
          </a:p>
          <a:p>
            <a:pPr marL="342900" lvl="0" indent="-342900" algn="just">
              <a:lnSpc>
                <a:spcPct val="130000"/>
              </a:lnSpc>
              <a:spcBef>
                <a:spcPts val="600"/>
              </a:spcBef>
              <a:spcAft>
                <a:spcPts val="600"/>
              </a:spcAft>
              <a:buFont typeface="Symbol" panose="05050102010706020507" pitchFamily="18" charset="2"/>
              <a:buChar char=""/>
            </a:pP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sperimenta la «gioia </a:t>
            </a:r>
            <a:r>
              <a:rPr lang="it-IT" sz="2000" b="1"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missionaria»</a:t>
            </a:r>
            <a:r>
              <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 dei discepoli, come in Lc 10,17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n. 21), che consiste nel seminare più che nel raccogliere, come in Mc 1,38 e 4,26-29 (n. 22)</a:t>
            </a:r>
          </a:p>
          <a:p>
            <a:pPr marL="342900" lvl="0" indent="-342900" algn="just">
              <a:lnSpc>
                <a:spcPct val="130000"/>
              </a:lnSpc>
              <a:spcBef>
                <a:spcPts val="600"/>
              </a:spcBef>
              <a:spcAft>
                <a:spcPts val="600"/>
              </a:spcAft>
              <a:buFont typeface="Symbol" panose="05050102010706020507" pitchFamily="18" charset="2"/>
              <a:buChar char=""/>
            </a:pPr>
            <a:r>
              <a:rPr lang="it-IT" sz="2000" b="1" spc="-50" dirty="0">
                <a:effectLst/>
                <a:latin typeface="Cavolini" panose="03000502040302020204" pitchFamily="66" charset="0"/>
                <a:ea typeface="Times New Roman" panose="02020603050405020304" pitchFamily="18" charset="0"/>
                <a:cs typeface="Cavolini" panose="03000502040302020204" pitchFamily="66" charset="0"/>
              </a:rPr>
              <a:t>vi</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ve la «comunione missionaria» con Gesù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come</a:t>
            </a:r>
            <a:r>
              <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 un’«</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intimità itinerante» (n. 23)</a:t>
            </a:r>
          </a:p>
          <a:p>
            <a:pPr marL="342900" lvl="0" indent="-342900" algn="just">
              <a:lnSpc>
                <a:spcPct val="130000"/>
              </a:lnSpc>
              <a:spcBef>
                <a:spcPts val="600"/>
              </a:spcBef>
              <a:spcAft>
                <a:spcPts val="600"/>
              </a:spcAft>
              <a:buFont typeface="Symbol" panose="05050102010706020507" pitchFamily="18" charset="2"/>
              <a:buChar char=""/>
            </a:pP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prende l’iniziativa, si coinvolge, accompagna, fruttifica, festeggia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a:t>
            </a:r>
            <a:r>
              <a:rPr lang="it-IT" sz="2000" b="1" spc="-50" dirty="0">
                <a:solidFill>
                  <a:srgbClr val="FF0000"/>
                </a:solidFill>
                <a:latin typeface="Cavolini" panose="03000502040302020204" pitchFamily="66" charset="0"/>
                <a:ea typeface="Times New Roman" panose="02020603050405020304" pitchFamily="18" charset="0"/>
                <a:cs typeface="Cavolini" panose="03000502040302020204" pitchFamily="66" charset="0"/>
              </a:rPr>
              <a:t>24</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endParaRPr lang="it-IT" sz="2000" dirty="0">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943444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5BBC6707-CC2E-46E7-A0E3-AA10E35F8BD7}"/>
              </a:ext>
            </a:extLst>
          </p:cNvPr>
          <p:cNvSpPr txBox="1"/>
          <p:nvPr/>
        </p:nvSpPr>
        <p:spPr>
          <a:xfrm>
            <a:off x="338461" y="0"/>
            <a:ext cx="11515078" cy="6893490"/>
          </a:xfrm>
          <a:prstGeom prst="rect">
            <a:avLst/>
          </a:prstGeom>
          <a:noFill/>
        </p:spPr>
        <p:txBody>
          <a:bodyPr wrap="square">
            <a:spAutoFit/>
          </a:bodyPr>
          <a:lstStyle/>
          <a:p>
            <a:pPr algn="just">
              <a:lnSpc>
                <a:spcPct val="115000"/>
              </a:lnSpc>
              <a:spcBef>
                <a:spcPts val="1800"/>
              </a:spcBef>
              <a:spcAft>
                <a:spcPts val="600"/>
              </a:spcAft>
            </a:pPr>
            <a:r>
              <a:rPr lang="it-IT" sz="28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Pastorale in conversione</a:t>
            </a:r>
          </a:p>
          <a:p>
            <a:pPr algn="just">
              <a:lnSpc>
                <a:spcPct val="130000"/>
              </a:lnSpc>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Oggi, prendere sul serio la parola di Dio («andate») vuol dire fare una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«scelta missionaria</a:t>
            </a:r>
            <a:r>
              <a:rPr lang="it-IT" sz="2000" b="1"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che consiste nel trasformare</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tutta la vita della chiesa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27</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algn="just">
              <a:lnSpc>
                <a:spcPct val="130000"/>
              </a:lnSpc>
              <a:spcAft>
                <a:spcPts val="1000"/>
              </a:spcAft>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Questa trasformazione parte dalla parrocchia e arriva al Papato</a:t>
            </a:r>
            <a:r>
              <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Si tratta sempre di corrispondere all’impulso missionario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attraverso un processo di «discernimento, purificazione, riforma»</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cf. n. 30), in modo che si realizzi il «sogno missionario» di arrivare a tutti </a:t>
            </a:r>
            <a:r>
              <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cf. n. 31):</a:t>
            </a:r>
          </a:p>
          <a:p>
            <a:pPr marL="342900" lvl="0" indent="-342900" algn="just">
              <a:lnSpc>
                <a:spcPct val="130000"/>
              </a:lnSpc>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la parrocchia, ambito di «comunione viva» orientata «completamente verso la missione»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28</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342900" lvl="0" indent="-342900" algn="just">
              <a:lnSpc>
                <a:spcPct val="130000"/>
              </a:lnSpc>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i movimenti, associazioni, piccole comunità (n. 29)</a:t>
            </a:r>
          </a:p>
          <a:p>
            <a:pPr marL="342900" lvl="0" indent="-342900" algn="just">
              <a:lnSpc>
                <a:spcPct val="130000"/>
              </a:lnSpc>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la chiesa locale, cioè la diocesi (n. 30)</a:t>
            </a:r>
          </a:p>
          <a:p>
            <a:pPr marL="342900" lvl="0" indent="-342900" algn="just">
              <a:lnSpc>
                <a:spcPct val="130000"/>
              </a:lnSpc>
              <a:spcAft>
                <a:spcPts val="10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il vescovo (n. 31)</a:t>
            </a:r>
          </a:p>
          <a:p>
            <a:pPr algn="just">
              <a:lnSpc>
                <a:spcPct val="130000"/>
              </a:lnSpc>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Infine, tornando al sogno iniziale, cosa vuol dire «trasformazione missionaria»? Vuol dire: abbandonare il criterio del </a:t>
            </a:r>
            <a:r>
              <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«si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è sempre fatto così» e «essere audaci e creativi» nel ripensare «la pastorale in chiave missionaria»: «gli obiettivi, </a:t>
            </a:r>
            <a:r>
              <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le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strutture, </a:t>
            </a:r>
            <a:r>
              <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lo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stile, i metodi evangelizzatori»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33</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p:txBody>
      </p:sp>
    </p:spTree>
    <p:extLst>
      <p:ext uri="{BB962C8B-B14F-4D97-AF65-F5344CB8AC3E}">
        <p14:creationId xmlns:p14="http://schemas.microsoft.com/office/powerpoint/2010/main" val="2140552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7F8F0-D807-9F26-265A-AF16325F4EE2}"/>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7925A9A0-22C0-2DE6-28F0-1C22D921CEE6}"/>
              </a:ext>
            </a:extLst>
          </p:cNvPr>
          <p:cNvSpPr txBox="1"/>
          <p:nvPr/>
        </p:nvSpPr>
        <p:spPr>
          <a:xfrm>
            <a:off x="490537" y="420144"/>
            <a:ext cx="11210925" cy="5975290"/>
          </a:xfrm>
          <a:prstGeom prst="rect">
            <a:avLst/>
          </a:prstGeom>
          <a:noFill/>
        </p:spPr>
        <p:txBody>
          <a:bodyPr wrap="square">
            <a:spAutoFit/>
          </a:bodyPr>
          <a:lstStyle/>
          <a:p>
            <a:pPr algn="just">
              <a:lnSpc>
                <a:spcPct val="115000"/>
              </a:lnSpc>
              <a:spcBef>
                <a:spcPts val="1800"/>
              </a:spcBef>
              <a:spcAft>
                <a:spcPts val="600"/>
              </a:spcAft>
            </a:pPr>
            <a:r>
              <a:rPr lang="it-IT" sz="28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Il cuore del vangelo </a:t>
            </a:r>
          </a:p>
          <a:p>
            <a:pPr lvl="0" algn="just">
              <a:lnSpc>
                <a:spcPct val="130000"/>
              </a:lnSpc>
              <a:spcBef>
                <a:spcPts val="600"/>
              </a:spcBef>
              <a:spcAft>
                <a:spcPts val="600"/>
              </a:spcAft>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L’obiettivo della trasformazione della pastorale «in chiave missionaria» consiste nell’annunciare il cuore del vangelo: «la bellezza dell’amore salvifico di Dio manifestato in Gesù Cristo morto e risorto» (n. 36),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che mai, «in nessuna circostanza» deve essere «oscurato»</a:t>
            </a:r>
            <a:r>
              <a:rPr lang="it-IT" sz="2000"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39</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342900" lvl="0" indent="-342900" algn="just">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Ci sono persone, sembra dire Francesco, che – soprattutto nel campo morale - si preoccupano troppo di voler insegnare tutto ma, quando non si è colto il cuore del vangelo, manca il contesto per comprendere il senso di queste dottrine! (n. 34).</a:t>
            </a:r>
          </a:p>
          <a:p>
            <a:pPr marL="342900" lvl="0" indent="-342900" algn="just">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S’intuisce che il Papa pensa a qualcuno troppo preoccupato di voler custodire la tradizione, per questo cita San Tommaso (n. 37) e il concilio vaticano II (n. 38).</a:t>
            </a:r>
          </a:p>
          <a:p>
            <a:pPr lvl="0" algn="just">
              <a:lnSpc>
                <a:spcPct val="130000"/>
              </a:lnSpc>
              <a:spcBef>
                <a:spcPts val="600"/>
              </a:spcBef>
              <a:spcAft>
                <a:spcPts val="600"/>
              </a:spcAft>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Il cuore del vangelo o «kerigma» è contenuto specifico del IV capitolo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164.165</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p:txBody>
      </p:sp>
    </p:spTree>
    <p:extLst>
      <p:ext uri="{BB962C8B-B14F-4D97-AF65-F5344CB8AC3E}">
        <p14:creationId xmlns:p14="http://schemas.microsoft.com/office/powerpoint/2010/main" val="3046595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5392078F-3341-450F-853D-310704EA15F8}"/>
              </a:ext>
            </a:extLst>
          </p:cNvPr>
          <p:cNvSpPr txBox="1"/>
          <p:nvPr/>
        </p:nvSpPr>
        <p:spPr>
          <a:xfrm>
            <a:off x="582643" y="550203"/>
            <a:ext cx="11026713" cy="5395644"/>
          </a:xfrm>
          <a:prstGeom prst="rect">
            <a:avLst/>
          </a:prstGeom>
          <a:noFill/>
        </p:spPr>
        <p:txBody>
          <a:bodyPr wrap="square">
            <a:spAutoFit/>
          </a:bodyPr>
          <a:lstStyle/>
          <a:p>
            <a:pPr algn="just">
              <a:lnSpc>
                <a:spcPct val="115000"/>
              </a:lnSpc>
              <a:spcBef>
                <a:spcPts val="1800"/>
              </a:spcBef>
              <a:spcAft>
                <a:spcPts val="600"/>
              </a:spcAft>
            </a:pPr>
            <a:r>
              <a:rPr lang="it-IT" sz="28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La missione si incarna nei limiti umani</a:t>
            </a:r>
          </a:p>
          <a:p>
            <a:pPr algn="just">
              <a:lnSpc>
                <a:spcPct val="130000"/>
              </a:lnSpc>
              <a:spcAft>
                <a:spcPts val="1000"/>
              </a:spcAft>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L’annuncio del vangelo, dobbiamo sempre ricordarlo, avviene sempre all’interno di alcuni limiti. Francesco li elenca in modo da poter poi dire in cosa consiste un “cuore missionario”, cioè cosa deve stare davvero a cuore a un missionario. Ecco i limiti che pregiudicano l’annuncio e l’accoglienza del vangelo:</a:t>
            </a:r>
          </a:p>
          <a:p>
            <a:pPr marL="342900" lvl="0" indent="-342900" algn="just">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Ci sono i nostri limiti di comprensione della Parola. Per questo la Chiesa, nei suoi giudizi, cerca l’aiuto dell’esegesi, della teologia e anche delle scienze umane. Questo, per qualcuno, è un inutile perdita di tempo (abbiamo già una «dottrina monolitica»), invece, è importante per cogliere «l’inesauribile ricchezza del vangelo»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40</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342900" lvl="0" indent="-342900" algn="just">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Ci sono i limiti del linguaggio con cui la chiesa si esprime. Il Papa ricorda che occorre essere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fedeli alla «sostanza» più che alla «formulazione» (n. 41).</a:t>
            </a:r>
          </a:p>
        </p:txBody>
      </p:sp>
    </p:spTree>
    <p:extLst>
      <p:ext uri="{BB962C8B-B14F-4D97-AF65-F5344CB8AC3E}">
        <p14:creationId xmlns:p14="http://schemas.microsoft.com/office/powerpoint/2010/main" val="2417873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B14D4-3BEF-4AE5-AAF5-FEE6FB1E1787}"/>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CB02281C-D987-02AA-F90E-494F34D5E362}"/>
              </a:ext>
            </a:extLst>
          </p:cNvPr>
          <p:cNvSpPr txBox="1"/>
          <p:nvPr/>
        </p:nvSpPr>
        <p:spPr>
          <a:xfrm>
            <a:off x="692181" y="752475"/>
            <a:ext cx="10807638" cy="4525662"/>
          </a:xfrm>
          <a:prstGeom prst="rect">
            <a:avLst/>
          </a:prstGeom>
          <a:noFill/>
        </p:spPr>
        <p:txBody>
          <a:bodyPr wrap="square">
            <a:spAutoFit/>
          </a:bodyPr>
          <a:lstStyle/>
          <a:p>
            <a:pPr marL="342900" indent="-342900" algn="just">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Ci sono limiti che dipendono dal fatto di annunciare il vangelo a chi vive nel “mondo”, distante dal vangelo. Qui l’annuncio deve essere accompagnato da «amore», «testimonianza», «vicinanza»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42</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342900" lvl="0" indent="-342900" algn="just">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Ci sono limiti di consuetudini, norme, precetti ecclesiali segnati dal tempo che non sono più interpretati correttamente o compresi adeguatamente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43</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342900" lvl="0" indent="-342900" algn="just">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Ci sono limiti nella crescita delle persone, verso le quali avere sempre misericordia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44</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a:lnSpc>
                <a:spcPct val="130000"/>
              </a:lnSpc>
              <a:spcBef>
                <a:spcPts val="600"/>
              </a:spcBef>
              <a:spcAft>
                <a:spcPts val="600"/>
              </a:spcAft>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Conclusione: «un cuore missionario</a:t>
            </a:r>
            <a:r>
              <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è un cuore che non si chiude mai in se stesso, «non rinuncia al bene possibile»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45</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endParaRPr lang="it-IT" sz="2000" dirty="0">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543199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49D18962-A19A-40FE-B129-6BFA371AB220}"/>
              </a:ext>
            </a:extLst>
          </p:cNvPr>
          <p:cNvSpPr txBox="1"/>
          <p:nvPr/>
        </p:nvSpPr>
        <p:spPr>
          <a:xfrm>
            <a:off x="1016493" y="701334"/>
            <a:ext cx="10159014" cy="4102983"/>
          </a:xfrm>
          <a:prstGeom prst="rect">
            <a:avLst/>
          </a:prstGeom>
          <a:noFill/>
        </p:spPr>
        <p:txBody>
          <a:bodyPr wrap="square">
            <a:spAutoFit/>
          </a:bodyPr>
          <a:lstStyle/>
          <a:p>
            <a:pPr algn="just">
              <a:lnSpc>
                <a:spcPct val="115000"/>
              </a:lnSpc>
              <a:spcBef>
                <a:spcPts val="1800"/>
              </a:spcBef>
              <a:spcAft>
                <a:spcPts val="600"/>
              </a:spcAft>
            </a:pPr>
            <a:r>
              <a:rPr lang="it-IT" sz="28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Una madre dal cuore aperto</a:t>
            </a:r>
          </a:p>
          <a:p>
            <a:pPr algn="just">
              <a:lnSpc>
                <a:spcPct val="130000"/>
              </a:lnSpc>
              <a:spcAft>
                <a:spcPts val="1000"/>
              </a:spcAft>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 conclusione di questo primo capitolo, Francesco traccia il volto della chiesa in uscita descrivendola come «madre dal cuore aperto». In concreto, una madre che </a:t>
            </a:r>
          </a:p>
          <a:p>
            <a:pPr marL="342900" lvl="0" indent="-342900" algn="just">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sempre accoglie il figlio (come il padre della parabola)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46</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342900" lvl="0" indent="-342900" algn="just">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mantiene le porte aperte (anche i sacramenti!)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47</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342900" lvl="0" indent="-342900" algn="just">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privilegia i figli più bisognosi (i poveri)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48</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342900" lvl="0" indent="-342900" algn="just">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esce incontro ai fratelli, preoccupata di sfamarli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49</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p:txBody>
      </p:sp>
    </p:spTree>
    <p:extLst>
      <p:ext uri="{BB962C8B-B14F-4D97-AF65-F5344CB8AC3E}">
        <p14:creationId xmlns:p14="http://schemas.microsoft.com/office/powerpoint/2010/main" val="29808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C000"/>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F1148759-8EC0-4121-B4DB-D8A2F443F608}"/>
              </a:ext>
            </a:extLst>
          </p:cNvPr>
          <p:cNvSpPr>
            <a:spLocks noGrp="1"/>
          </p:cNvSpPr>
          <p:nvPr>
            <p:ph idx="1"/>
          </p:nvPr>
        </p:nvSpPr>
        <p:spPr>
          <a:xfrm>
            <a:off x="838200" y="3930341"/>
            <a:ext cx="10515600" cy="802165"/>
          </a:xfrm>
        </p:spPr>
        <p:txBody>
          <a:bodyPr>
            <a:noAutofit/>
          </a:bodyPr>
          <a:lstStyle/>
          <a:p>
            <a:pPr marL="0" indent="0" algn="ctr">
              <a:buNone/>
            </a:pPr>
            <a:r>
              <a:rPr lang="it-IT" sz="6400" b="1" dirty="0">
                <a:latin typeface="Cavolini" panose="03000502040302020204" pitchFamily="66" charset="0"/>
                <a:cs typeface="Cavolini" panose="03000502040302020204" pitchFamily="66" charset="0"/>
              </a:rPr>
              <a:t>Capitolo V:</a:t>
            </a:r>
            <a:endParaRPr lang="it-IT" sz="4800" b="1" dirty="0">
              <a:latin typeface="Cavolini" panose="03000502040302020204" pitchFamily="66" charset="0"/>
              <a:cs typeface="Cavolini" panose="03000502040302020204" pitchFamily="66" charset="0"/>
            </a:endParaRPr>
          </a:p>
          <a:p>
            <a:pPr marL="0" indent="0" algn="ctr">
              <a:buNone/>
            </a:pPr>
            <a:r>
              <a:rPr lang="it-IT" sz="3600" b="1" dirty="0">
                <a:latin typeface="Cavolini" panose="03000502040302020204" pitchFamily="66" charset="0"/>
                <a:cs typeface="Cavolini" panose="03000502040302020204" pitchFamily="66" charset="0"/>
              </a:rPr>
              <a:t>Evangelizzatori con Spirito</a:t>
            </a:r>
          </a:p>
        </p:txBody>
      </p:sp>
      <p:sp>
        <p:nvSpPr>
          <p:cNvPr id="2" name="Segnaposto contenuto 2">
            <a:extLst>
              <a:ext uri="{FF2B5EF4-FFF2-40B4-BE49-F238E27FC236}">
                <a16:creationId xmlns:a16="http://schemas.microsoft.com/office/drawing/2014/main" id="{101A6C4D-9C73-8323-8454-57241CFEE36E}"/>
              </a:ext>
            </a:extLst>
          </p:cNvPr>
          <p:cNvSpPr txBox="1">
            <a:spLocks/>
          </p:cNvSpPr>
          <p:nvPr/>
        </p:nvSpPr>
        <p:spPr>
          <a:xfrm>
            <a:off x="838200" y="1378452"/>
            <a:ext cx="10515600" cy="8021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it-IT" sz="6400" b="1" dirty="0">
                <a:latin typeface="Cavolini" panose="03000502040302020204" pitchFamily="66" charset="0"/>
                <a:cs typeface="Cavolini" panose="03000502040302020204" pitchFamily="66" charset="0"/>
              </a:rPr>
              <a:t>Capitolo II:</a:t>
            </a:r>
            <a:endParaRPr lang="it-IT" sz="4800" b="1" dirty="0">
              <a:latin typeface="Cavolini" panose="03000502040302020204" pitchFamily="66" charset="0"/>
              <a:cs typeface="Cavolini" panose="03000502040302020204" pitchFamily="66" charset="0"/>
            </a:endParaRPr>
          </a:p>
          <a:p>
            <a:pPr marL="0" indent="0" algn="ctr">
              <a:buFont typeface="Arial" panose="020B0604020202020204" pitchFamily="34" charset="0"/>
              <a:buNone/>
            </a:pPr>
            <a:r>
              <a:rPr lang="it-IT" sz="3600" b="1" dirty="0">
                <a:latin typeface="Cavolini" panose="03000502040302020204" pitchFamily="66" charset="0"/>
                <a:cs typeface="Cavolini" panose="03000502040302020204" pitchFamily="66" charset="0"/>
              </a:rPr>
              <a:t>Nella crisi dell’impegno comunitario</a:t>
            </a:r>
          </a:p>
        </p:txBody>
      </p:sp>
    </p:spTree>
    <p:extLst>
      <p:ext uri="{BB962C8B-B14F-4D97-AF65-F5344CB8AC3E}">
        <p14:creationId xmlns:p14="http://schemas.microsoft.com/office/powerpoint/2010/main" val="344596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8E1CE-8662-60B0-99E6-E063674A2388}"/>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8210246D-3867-2B2E-389E-65C8B54ADF43}"/>
              </a:ext>
            </a:extLst>
          </p:cNvPr>
          <p:cNvSpPr txBox="1"/>
          <p:nvPr/>
        </p:nvSpPr>
        <p:spPr>
          <a:xfrm>
            <a:off x="549236" y="352424"/>
            <a:ext cx="1140890" cy="6415177"/>
          </a:xfrm>
          <a:prstGeom prst="rect">
            <a:avLst/>
          </a:prstGeom>
          <a:solidFill>
            <a:schemeClr val="tx1"/>
          </a:solidFill>
        </p:spPr>
        <p:txBody>
          <a:bodyPr vert="vert270" wrap="square">
            <a:spAutoFit/>
          </a:bodyPr>
          <a:lstStyle/>
          <a:p>
            <a:pPr algn="ctr">
              <a:lnSpc>
                <a:spcPct val="115000"/>
              </a:lnSpc>
              <a:spcAft>
                <a:spcPts val="1000"/>
              </a:spcAft>
            </a:pPr>
            <a:r>
              <a:rPr lang="it-IT" sz="2400" spc="-50" dirty="0">
                <a:solidFill>
                  <a:schemeClr val="bg1"/>
                </a:solidFill>
                <a:effectLst/>
                <a:latin typeface="Cavolini" panose="03000502040302020204" pitchFamily="66" charset="0"/>
                <a:ea typeface="Times New Roman" panose="02020603050405020304" pitchFamily="18" charset="0"/>
                <a:cs typeface="Cavolini" panose="03000502040302020204" pitchFamily="66" charset="0"/>
              </a:rPr>
              <a:t>Introduzione:</a:t>
            </a:r>
          </a:p>
          <a:p>
            <a:pPr marL="342900" lvl="0" indent="-342900" algn="ctr">
              <a:lnSpc>
                <a:spcPct val="115000"/>
              </a:lnSpc>
              <a:buFont typeface="+mj-lt"/>
              <a:buAutoNum type="arabicPeriod" startAt="2"/>
            </a:pPr>
            <a:r>
              <a:rPr lang="it-IT" sz="2400" spc="-50" dirty="0">
                <a:solidFill>
                  <a:schemeClr val="bg1"/>
                </a:solidFill>
                <a:latin typeface="Cavolini" panose="03000502040302020204" pitchFamily="66" charset="0"/>
                <a:ea typeface="Times New Roman" panose="02020603050405020304" pitchFamily="18" charset="0"/>
                <a:cs typeface="Cavolini" panose="03000502040302020204" pitchFamily="66" charset="0"/>
              </a:rPr>
              <a:t>Struttura e contenuto</a:t>
            </a:r>
            <a:endParaRPr lang="it-IT" sz="2400" spc="-50" dirty="0">
              <a:solidFill>
                <a:schemeClr val="bg1"/>
              </a:solidFill>
              <a:effectLst/>
              <a:latin typeface="Cavolini" panose="03000502040302020204" pitchFamily="66" charset="0"/>
              <a:ea typeface="Times New Roman" panose="02020603050405020304" pitchFamily="18" charset="0"/>
              <a:cs typeface="Cavolini" panose="03000502040302020204" pitchFamily="66" charset="0"/>
            </a:endParaRPr>
          </a:p>
        </p:txBody>
      </p:sp>
      <p:pic>
        <p:nvPicPr>
          <p:cNvPr id="6" name="Immagine 5">
            <a:extLst>
              <a:ext uri="{FF2B5EF4-FFF2-40B4-BE49-F238E27FC236}">
                <a16:creationId xmlns:a16="http://schemas.microsoft.com/office/drawing/2014/main" id="{FD178FAA-F646-67EA-B5B8-A9A272DD66C5}"/>
              </a:ext>
            </a:extLst>
          </p:cNvPr>
          <p:cNvPicPr>
            <a:picLocks noChangeAspect="1"/>
          </p:cNvPicPr>
          <p:nvPr/>
        </p:nvPicPr>
        <p:blipFill>
          <a:blip r:embed="rId2"/>
          <a:stretch>
            <a:fillRect/>
          </a:stretch>
        </p:blipFill>
        <p:spPr>
          <a:xfrm>
            <a:off x="1798893" y="352425"/>
            <a:ext cx="10211915" cy="6415177"/>
          </a:xfrm>
          <a:prstGeom prst="rect">
            <a:avLst/>
          </a:prstGeom>
          <a:solidFill>
            <a:schemeClr val="tx1"/>
          </a:solidFill>
        </p:spPr>
      </p:pic>
    </p:spTree>
    <p:extLst>
      <p:ext uri="{BB962C8B-B14F-4D97-AF65-F5344CB8AC3E}">
        <p14:creationId xmlns:p14="http://schemas.microsoft.com/office/powerpoint/2010/main" val="3670869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1A58E68-6C0E-4943-8A34-AECC4F869137}"/>
              </a:ext>
            </a:extLst>
          </p:cNvPr>
          <p:cNvSpPr txBox="1"/>
          <p:nvPr/>
        </p:nvSpPr>
        <p:spPr>
          <a:xfrm>
            <a:off x="471055" y="665018"/>
            <a:ext cx="11453135" cy="5316648"/>
          </a:xfrm>
          <a:prstGeom prst="rect">
            <a:avLst/>
          </a:prstGeom>
          <a:noFill/>
        </p:spPr>
        <p:txBody>
          <a:bodyPr wrap="square">
            <a:spAutoFit/>
          </a:bodyPr>
          <a:lstStyle/>
          <a:p>
            <a:pPr algn="ctr">
              <a:lnSpc>
                <a:spcPct val="115000"/>
              </a:lnSpc>
              <a:spcBef>
                <a:spcPts val="2400"/>
              </a:spcBef>
              <a:spcAft>
                <a:spcPts val="1800"/>
              </a:spcAft>
            </a:pPr>
            <a:r>
              <a:rPr lang="it-IT" sz="3600" b="1" kern="0" spc="-50" dirty="0">
                <a:solidFill>
                  <a:srgbClr val="000000"/>
                </a:solidFill>
                <a:effectLst/>
                <a:latin typeface="Cavolini" panose="03000502040302020204" pitchFamily="66" charset="0"/>
                <a:cs typeface="Cavolini" panose="03000502040302020204" pitchFamily="66" charset="0"/>
              </a:rPr>
              <a:t>Cap. II: nella crisi dell’impegno comunitario</a:t>
            </a:r>
          </a:p>
          <a:p>
            <a:pPr algn="just">
              <a:lnSpc>
                <a:spcPct val="130000"/>
              </a:lnSpc>
              <a:spcAft>
                <a:spcPts val="1000"/>
              </a:spcAft>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Dopo averci invitati a intraprendere una nuova tappa nell’evangelizzazione, che si traduce in una trasformazione missionaria della chiesa, Francesco riflette sul contesto in cui viviamo e ci offre un «discernimento evangelico» cioè una lettura della realtà alla luce della fede (n. 50), in modo da evidenziare gli aspetti che possono </a:t>
            </a:r>
            <a:r>
              <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arrestare o indebolire le dinamiche del rinnovamento missionario della chiesa» (n. 51).</a:t>
            </a:r>
          </a:p>
          <a:p>
            <a:pPr algn="just">
              <a:lnSpc>
                <a:spcPct val="130000"/>
              </a:lnSpc>
              <a:spcAft>
                <a:spcPts val="1000"/>
              </a:spcAft>
            </a:pPr>
            <a:r>
              <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Nel suo discernimento i</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 Papa descrive </a:t>
            </a:r>
            <a:r>
              <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il quadro della «svolta storica» che stiamo vivendo nel quale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individua</a:t>
            </a:r>
          </a:p>
          <a:p>
            <a:pPr marL="342900" indent="-342900" algn="just">
              <a:lnSpc>
                <a:spcPct val="130000"/>
              </a:lnSpc>
              <a:spcAft>
                <a:spcPts val="1000"/>
              </a:spcAft>
              <a:buFont typeface="Wingdings" panose="05000000000000000000" pitchFamily="2"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le sfide del mondo attuale</a:t>
            </a:r>
          </a:p>
          <a:p>
            <a:pPr marL="342900" indent="-342900" algn="just">
              <a:lnSpc>
                <a:spcPct val="130000"/>
              </a:lnSpc>
              <a:spcAft>
                <a:spcPts val="1000"/>
              </a:spcAft>
              <a:buFont typeface="Wingdings" panose="05000000000000000000" pitchFamily="2"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e le tentazioni degli agenti pastorali.</a:t>
            </a:r>
          </a:p>
        </p:txBody>
      </p:sp>
    </p:spTree>
    <p:extLst>
      <p:ext uri="{BB962C8B-B14F-4D97-AF65-F5344CB8AC3E}">
        <p14:creationId xmlns:p14="http://schemas.microsoft.com/office/powerpoint/2010/main" val="3061554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2D31D-7C01-256E-2AD7-AB8E94A28A32}"/>
            </a:ext>
          </a:extLst>
        </p:cNvPr>
        <p:cNvGrpSpPr/>
        <p:nvPr/>
      </p:nvGrpSpPr>
      <p:grpSpPr>
        <a:xfrm>
          <a:off x="0" y="0"/>
          <a:ext cx="0" cy="0"/>
          <a:chOff x="0" y="0"/>
          <a:chExt cx="0" cy="0"/>
        </a:xfrm>
      </p:grpSpPr>
      <p:sp>
        <p:nvSpPr>
          <p:cNvPr id="4" name="CasellaDiTesto 3">
            <a:extLst>
              <a:ext uri="{FF2B5EF4-FFF2-40B4-BE49-F238E27FC236}">
                <a16:creationId xmlns:a16="http://schemas.microsoft.com/office/drawing/2014/main" id="{BE66803D-C97E-085A-0996-D71629506D02}"/>
              </a:ext>
            </a:extLst>
          </p:cNvPr>
          <p:cNvSpPr txBox="1"/>
          <p:nvPr/>
        </p:nvSpPr>
        <p:spPr>
          <a:xfrm>
            <a:off x="563418" y="277093"/>
            <a:ext cx="11046691" cy="6452344"/>
          </a:xfrm>
          <a:prstGeom prst="rect">
            <a:avLst/>
          </a:prstGeom>
          <a:noFill/>
        </p:spPr>
        <p:txBody>
          <a:bodyPr wrap="square">
            <a:spAutoFit/>
          </a:bodyPr>
          <a:lstStyle/>
          <a:p>
            <a:pPr lvl="0" algn="just">
              <a:lnSpc>
                <a:spcPct val="115000"/>
              </a:lnSpc>
              <a:spcAft>
                <a:spcPts val="1200"/>
              </a:spcAft>
            </a:pPr>
            <a:r>
              <a:rPr lang="it-IT" sz="2800" b="1"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Introduzione: la «svolta storica»</a:t>
            </a:r>
            <a:endParaRPr lang="it-IT" sz="28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endParaRPr>
          </a:p>
          <a:p>
            <a:pPr algn="just">
              <a:lnSpc>
                <a:spcPct val="130000"/>
              </a:lnSpc>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Prima di considerare alcune sfide (culturali, religiose, urbane), Francesco, in un’introduzione, delinea la «svolta storica» che stiamo vivendo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52</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e dice alcuni “no”. </a:t>
            </a:r>
            <a:r>
              <a:rPr lang="it-IT" sz="2000" dirty="0">
                <a:latin typeface="Cavolini" panose="03000502040302020204" pitchFamily="66" charset="0"/>
                <a:cs typeface="Cavolini" panose="03000502040302020204" pitchFamily="66" charset="0"/>
              </a:rPr>
              <a:t>Con i «no» Francesco ci ricorda che l’annuncio del vangelo dell’amore misericordioso del Padre è sempre accompagnato anche dallo smascheramento e dalla denuncia delle forme del male (peccato):</a:t>
            </a:r>
          </a:p>
          <a:p>
            <a:pPr marL="342900" indent="-342900" algn="just">
              <a:lnSpc>
                <a:spcPct val="130000"/>
              </a:lnSpc>
              <a:spcBef>
                <a:spcPts val="600"/>
              </a:spcBef>
              <a:spcAft>
                <a:spcPts val="600"/>
              </a:spcAft>
              <a:buFont typeface="Wingdings" panose="05000000000000000000" pitchFamily="2"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«No a un’economia dell’esclusione e dell’iniquità» che generano una «cultura dello scarto» e una «globalizzazione dell’indifferenza»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53-54</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342900" indent="-342900" algn="just">
              <a:lnSpc>
                <a:spcPct val="130000"/>
              </a:lnSpc>
              <a:spcBef>
                <a:spcPts val="600"/>
              </a:spcBef>
              <a:spcAft>
                <a:spcPts val="600"/>
              </a:spcAft>
              <a:buFont typeface="Arial" panose="020B0604020202020204"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No a una nuova «idolatria del denaro» dove l’uomo è ridotto a «consumo»</a:t>
            </a:r>
            <a:r>
              <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 e</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il «mercato divinizzato»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55</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-56</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342900" indent="-342900" algn="just">
              <a:lnSpc>
                <a:spcPct val="130000"/>
              </a:lnSpc>
              <a:spcBef>
                <a:spcPts val="600"/>
              </a:spcBef>
              <a:spcAft>
                <a:spcPts val="600"/>
              </a:spcAft>
              <a:buFont typeface="Arial" panose="020B0604020202020204"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No a un denaro che governa invece di servire: questo succede quando si rifiuta l’etica e Dio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57-58</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342900" indent="-342900" algn="just">
              <a:lnSpc>
                <a:spcPct val="130000"/>
              </a:lnSpc>
              <a:spcBef>
                <a:spcPts val="600"/>
              </a:spcBef>
              <a:spcAft>
                <a:spcPts val="600"/>
              </a:spcAft>
              <a:buFont typeface="Arial" panose="020B0604020202020204"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No all’iniquità che, insieme alla cultura del consumo, genera violenza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59-60</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p:txBody>
      </p:sp>
    </p:spTree>
    <p:extLst>
      <p:ext uri="{BB962C8B-B14F-4D97-AF65-F5344CB8AC3E}">
        <p14:creationId xmlns:p14="http://schemas.microsoft.com/office/powerpoint/2010/main" val="29337168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009C945B-F8FD-492E-ADFA-72EA80A11FFD}"/>
              </a:ext>
            </a:extLst>
          </p:cNvPr>
          <p:cNvSpPr txBox="1"/>
          <p:nvPr/>
        </p:nvSpPr>
        <p:spPr>
          <a:xfrm>
            <a:off x="203457" y="202828"/>
            <a:ext cx="11785085" cy="6129178"/>
          </a:xfrm>
          <a:prstGeom prst="rect">
            <a:avLst/>
          </a:prstGeom>
          <a:noFill/>
        </p:spPr>
        <p:txBody>
          <a:bodyPr wrap="square">
            <a:spAutoFit/>
          </a:bodyPr>
          <a:lstStyle/>
          <a:p>
            <a:pPr lvl="0" rtl="0">
              <a:lnSpc>
                <a:spcPct val="115000"/>
              </a:lnSpc>
              <a:spcAft>
                <a:spcPts val="1200"/>
              </a:spcAft>
            </a:pPr>
            <a:r>
              <a:rPr lang="it-IT" sz="2800" b="1"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A</a:t>
            </a:r>
            <a:r>
              <a:rPr lang="it-IT" sz="28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Le sfide</a:t>
            </a:r>
          </a:p>
          <a:p>
            <a:pPr marL="342900" lvl="0" indent="-342900" algn="just" rtl="0">
              <a:lnSpc>
                <a:spcPct val="130000"/>
              </a:lnSpc>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 questo punto il Papa traccia le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SFIDE CULTURALI</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800100" lvl="1" indent="-342900" algn="just">
              <a:lnSpc>
                <a:spcPct val="130000"/>
              </a:lnSpc>
              <a:spcBef>
                <a:spcPts val="600"/>
              </a:spcBef>
              <a:spcAft>
                <a:spcPts val="600"/>
              </a:spcAft>
              <a:buFont typeface="Berlin Sans FB" panose="020E0602020502020306"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Ci sono persecuzioni, ma soprattutto c’è un’«</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indifferenza relativista</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diffusa attraverso la globalizzazione che mina le radici culturali dei popoli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61-62</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800100" lvl="1" indent="-342900" algn="just">
              <a:lnSpc>
                <a:spcPct val="130000"/>
              </a:lnSpc>
              <a:spcBef>
                <a:spcPts val="600"/>
              </a:spcBef>
              <a:spcAft>
                <a:spcPts val="600"/>
              </a:spcAft>
              <a:buFont typeface="Berlin Sans FB" panose="020E0602020502020306"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C’è, però, anche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un bisogno di spiritualità</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 che nasce come reazione di fronte a una società materialista, consumista e individualista – che, non trovando soddisfazione nella vida della chiesa, cerca una risposta in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movimenti religiosi tendenzialmente fondamentalisti o genericamente spiritualisti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63).</a:t>
            </a:r>
          </a:p>
          <a:p>
            <a:pPr marL="800100" lvl="1" indent="-342900" algn="just">
              <a:lnSpc>
                <a:spcPct val="130000"/>
              </a:lnSpc>
              <a:spcBef>
                <a:spcPts val="600"/>
              </a:spcBef>
              <a:spcAft>
                <a:spcPts val="600"/>
              </a:spcAft>
              <a:buFont typeface="Berlin Sans FB" panose="020E0602020502020306"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C’è un fenomeno di secolarizzazione e privatizzazione della religione che produce una deformazione e un indebolimento dell’etica, da un lato, e un aumento del relativismo, dall’altro, che generano un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disorientamento generalizzato</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64</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a:t>
            </a:r>
          </a:p>
          <a:p>
            <a:pPr marL="800100" lvl="1" indent="-342900" algn="just">
              <a:lnSpc>
                <a:spcPct val="130000"/>
              </a:lnSpc>
              <a:spcBef>
                <a:spcPts val="600"/>
              </a:spcBef>
              <a:spcAft>
                <a:spcPts val="600"/>
              </a:spcAft>
              <a:buFont typeface="Berlin Sans FB" panose="020E0602020502020306"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C’è la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crisi della famiglia</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66).</a:t>
            </a:r>
          </a:p>
        </p:txBody>
      </p:sp>
    </p:spTree>
    <p:extLst>
      <p:ext uri="{BB962C8B-B14F-4D97-AF65-F5344CB8AC3E}">
        <p14:creationId xmlns:p14="http://schemas.microsoft.com/office/powerpoint/2010/main" val="20798624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F1F30-1D14-6597-C7BD-4813CB7766B3}"/>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27706BB9-890D-0B7D-A185-D38ED38B85E8}"/>
              </a:ext>
            </a:extLst>
          </p:cNvPr>
          <p:cNvSpPr txBox="1"/>
          <p:nvPr/>
        </p:nvSpPr>
        <p:spPr>
          <a:xfrm>
            <a:off x="387928" y="387927"/>
            <a:ext cx="11259128" cy="5325882"/>
          </a:xfrm>
          <a:prstGeom prst="rect">
            <a:avLst/>
          </a:prstGeom>
          <a:noFill/>
        </p:spPr>
        <p:txBody>
          <a:bodyPr wrap="square">
            <a:spAutoFit/>
          </a:bodyPr>
          <a:lstStyle/>
          <a:p>
            <a:pPr marL="228600">
              <a:lnSpc>
                <a:spcPct val="130000"/>
              </a:lnSpc>
              <a:spcBef>
                <a:spcPts val="600"/>
              </a:spcBef>
              <a:spcAft>
                <a:spcPts val="1800"/>
              </a:spcAft>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Francesco termina questa prima parte indicando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l’azione pastorale della chiesa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davanti all’«individualismo postmoderno e globalizzato»: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costruire comunione a partire dalla fede in Dio Padre</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67</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342900" lvl="0" indent="-342900" algn="just">
              <a:lnSpc>
                <a:spcPct val="130000"/>
              </a:lnSpc>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Seguono le</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SFIDE DELL’INCULTURAZIONE DELLA FEDE</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cioè le sfide che avvertiamo quando consideriamo la fede popolare della nostra gente o la cultura di paesi con altre tradizioni religiose:</a:t>
            </a:r>
          </a:p>
          <a:p>
            <a:pPr marL="800100" lvl="1" indent="-342900" algn="just">
              <a:lnSpc>
                <a:spcPct val="130000"/>
              </a:lnSpc>
              <a:spcBef>
                <a:spcPts val="600"/>
              </a:spcBef>
              <a:spcAft>
                <a:spcPts val="600"/>
              </a:spcAft>
              <a:buFont typeface="Berlin Sans FB" panose="020E0602020502020306"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Si tratta di accompagnare, valorizzare e evangelizzare la cultur</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a cristiana popolare, poiché frutto dello Spirito, e di avviare processi di evangelizzazione di culture di altri popoli (n. 68-69).</a:t>
            </a:r>
          </a:p>
          <a:p>
            <a:pPr marL="800100" lvl="1" indent="-342900" algn="just">
              <a:lnSpc>
                <a:spcPct val="130000"/>
              </a:lnSpc>
              <a:spcBef>
                <a:spcPts val="600"/>
              </a:spcBef>
              <a:spcAft>
                <a:spcPts val="600"/>
              </a:spcAft>
              <a:buFont typeface="Berlin Sans FB" panose="020E0602020502020306" pitchFamily="34" charset="0"/>
              <a:buChar char="›"/>
            </a:pP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Occorre educare la pietà popolare contro il rischio di deformazioni o superstizioni e curare la trasmissione della fede, consapevoli della rottura nella trasmissione generazionale della fede (n. 70).</a:t>
            </a:r>
          </a:p>
        </p:txBody>
      </p:sp>
    </p:spTree>
    <p:extLst>
      <p:ext uri="{BB962C8B-B14F-4D97-AF65-F5344CB8AC3E}">
        <p14:creationId xmlns:p14="http://schemas.microsoft.com/office/powerpoint/2010/main" val="20021596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009C945B-F8FD-492E-ADFA-72EA80A11FFD}"/>
              </a:ext>
            </a:extLst>
          </p:cNvPr>
          <p:cNvSpPr txBox="1"/>
          <p:nvPr/>
        </p:nvSpPr>
        <p:spPr>
          <a:xfrm>
            <a:off x="581891" y="544945"/>
            <a:ext cx="11009745" cy="4137891"/>
          </a:xfrm>
          <a:prstGeom prst="rect">
            <a:avLst/>
          </a:prstGeom>
          <a:noFill/>
        </p:spPr>
        <p:txBody>
          <a:bodyPr wrap="square">
            <a:spAutoFit/>
          </a:bodyPr>
          <a:lstStyle/>
          <a:p>
            <a:pPr marL="342900" lvl="0" indent="-342900" algn="just">
              <a:lnSpc>
                <a:spcPct val="130000"/>
              </a:lnSpc>
              <a:spcBef>
                <a:spcPts val="1200"/>
              </a:spcBef>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Le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SFIDE URBANE</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quelle che sentiamo quando consideriamo la vita delle nostre città:</a:t>
            </a:r>
          </a:p>
          <a:p>
            <a:pPr marL="800100" lvl="1" indent="-342900" algn="just">
              <a:lnSpc>
                <a:spcPct val="130000"/>
              </a:lnSpc>
              <a:spcBef>
                <a:spcPts val="600"/>
              </a:spcBef>
              <a:spcAft>
                <a:spcPts val="600"/>
              </a:spcAft>
              <a:buFont typeface="Berlin Sans FB" panose="020E0602020502020306"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Innanzitutto, Francesco ci invita a guardare la città a partire dalla Gerusalemme celeste, scoprendo che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Dio abita le nostre città</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71-72</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800100" lvl="1" indent="-342900">
              <a:lnSpc>
                <a:spcPct val="130000"/>
              </a:lnSpc>
              <a:spcBef>
                <a:spcPts val="600"/>
              </a:spcBef>
              <a:spcAft>
                <a:spcPts val="600"/>
              </a:spcAft>
              <a:buFont typeface="Berlin Sans FB" panose="020E0602020502020306"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 questo punto, consideriamo la città da un punto di vista umano:</a:t>
            </a:r>
          </a:p>
          <a:p>
            <a:pPr marL="1200150" lvl="2" indent="-285750" algn="just">
              <a:lnSpc>
                <a:spcPct val="130000"/>
              </a:lnSpc>
              <a:spcBef>
                <a:spcPts val="600"/>
              </a:spcBef>
              <a:buFont typeface="Courier New" panose="02070309020205020404" pitchFamily="49" charset="0"/>
              <a:buChar char="o"/>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La città è fucina di cultura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73</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Qui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l’evangelizzazione sarà dialogo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74</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1200150" lvl="2" indent="-285750" algn="just">
              <a:lnSpc>
                <a:spcPct val="130000"/>
              </a:lnSpc>
              <a:spcAft>
                <a:spcPts val="600"/>
              </a:spcAft>
              <a:buFont typeface="Courier New" panose="02070309020205020404" pitchFamily="49" charset="0"/>
              <a:buChar char="o"/>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La città è anche luogo di violenza e degrado. Qui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l’evangelizzazione sarà «incontro», «solidarietà» e testimonianza</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75</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endParaRPr lang="it-IT" sz="2000" dirty="0">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8639080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77218340-8A4C-4A4E-8DC5-B2D7EC4F73D9}"/>
              </a:ext>
            </a:extLst>
          </p:cNvPr>
          <p:cNvSpPr txBox="1"/>
          <p:nvPr/>
        </p:nvSpPr>
        <p:spPr>
          <a:xfrm>
            <a:off x="498764" y="108139"/>
            <a:ext cx="11369964" cy="6749861"/>
          </a:xfrm>
          <a:prstGeom prst="rect">
            <a:avLst/>
          </a:prstGeom>
          <a:noFill/>
        </p:spPr>
        <p:txBody>
          <a:bodyPr wrap="square">
            <a:spAutoFit/>
          </a:bodyPr>
          <a:lstStyle/>
          <a:p>
            <a:pPr>
              <a:lnSpc>
                <a:spcPct val="115000"/>
              </a:lnSpc>
              <a:spcBef>
                <a:spcPts val="2400"/>
              </a:spcBef>
              <a:spcAft>
                <a:spcPts val="600"/>
              </a:spcAft>
            </a:pPr>
            <a:r>
              <a:rPr lang="it-IT" sz="28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B. Le tentazioni degli operatori pastorali</a:t>
            </a:r>
          </a:p>
          <a:p>
            <a:pPr algn="just">
              <a:lnSpc>
                <a:spcPct val="130000"/>
              </a:lnSpc>
              <a:spcAft>
                <a:spcPts val="1000"/>
              </a:spcAft>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Dopo aver descritto il contesto in cui viviamo e colto le sfide che ci rivolge, Francesco si rivolge agli operatori pastorali. Li ringrazia (n. 76), sottolinea un’esigenza (“creare spazi adatti a motivare e risanare gli operatori pastorali”) e quindi indica alcune tentazioni che possono colpirli nell’«attuale cultura globalizzata»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77</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La riflessione si svolge tra un “sì” e un “no”, concludendo sempre con un’esortazione a non farci «rubare» la nostra fede.</a:t>
            </a:r>
          </a:p>
          <a:p>
            <a:pPr marL="342900" lvl="0" indent="-342900" algn="just">
              <a:lnSpc>
                <a:spcPct val="130000"/>
              </a:lnSpc>
              <a:spcBef>
                <a:spcPts val="600"/>
              </a:spcBef>
              <a:spcAft>
                <a:spcPts val="600"/>
              </a:spcAft>
              <a:buFont typeface="Symbol" panose="05050102010706020507" pitchFamily="18" charset="2"/>
              <a:buChar char=""/>
            </a:pP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Sì alla sfida di una spiritualità missionaria.</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La prima tentazione è quella dell’ «individualismo», «crisi di identità», «declino del fervore», «relativismo pratico»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78.79.</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80</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NON LASCIAMOCI RUBARE L’ENTUSIASMO MISSIONARIO</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342900" lvl="0" indent="-342900" algn="just">
              <a:lnSpc>
                <a:spcPct val="130000"/>
              </a:lnSpc>
              <a:spcBef>
                <a:spcPts val="600"/>
              </a:spcBef>
              <a:spcAft>
                <a:spcPts val="600"/>
              </a:spcAft>
              <a:buFont typeface="Symbol" panose="05050102010706020507" pitchFamily="18" charset="2"/>
              <a:buChar char=""/>
            </a:pP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No all’accidia</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La seconda tentazione è quella dell’«accidia paralizzante»</a:t>
            </a:r>
            <a:r>
              <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 che sviluppa una</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«psicologia della tomba»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81.</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82.83</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NON LASCIAMOCI RUBARE LA GIOIA DELL’EVANGELIZZAZIONE</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342900" lvl="0" indent="-342900" algn="just">
              <a:lnSpc>
                <a:spcPct val="130000"/>
              </a:lnSpc>
              <a:spcBef>
                <a:spcPts val="600"/>
              </a:spcBef>
              <a:spcAft>
                <a:spcPts val="600"/>
              </a:spcAft>
              <a:buFont typeface="Symbol" panose="05050102010706020507" pitchFamily="18" charset="2"/>
              <a:buChar char=""/>
            </a:pP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No al pessimismo</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La terza tentazione è quella del «senso di sconfitta» (n. 84.</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85.86</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NON LASCIAMOCI RUBARE LA SPERANZA</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p:txBody>
      </p:sp>
    </p:spTree>
    <p:extLst>
      <p:ext uri="{BB962C8B-B14F-4D97-AF65-F5344CB8AC3E}">
        <p14:creationId xmlns:p14="http://schemas.microsoft.com/office/powerpoint/2010/main" val="29269558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00812EE3-BB82-45CA-88FF-5087CC2C92D8}"/>
              </a:ext>
            </a:extLst>
          </p:cNvPr>
          <p:cNvSpPr txBox="1"/>
          <p:nvPr/>
        </p:nvSpPr>
        <p:spPr>
          <a:xfrm>
            <a:off x="619800" y="435631"/>
            <a:ext cx="11138091" cy="5818324"/>
          </a:xfrm>
          <a:prstGeom prst="rect">
            <a:avLst/>
          </a:prstGeom>
          <a:noFill/>
        </p:spPr>
        <p:txBody>
          <a:bodyPr wrap="square">
            <a:spAutoFit/>
          </a:bodyPr>
          <a:lstStyle/>
          <a:p>
            <a:pPr marL="342900" lvl="0" indent="-342900" algn="just" rtl="0">
              <a:lnSpc>
                <a:spcPct val="130000"/>
              </a:lnSpc>
              <a:spcBef>
                <a:spcPts val="600"/>
              </a:spcBef>
              <a:spcAft>
                <a:spcPts val="600"/>
              </a:spcAft>
              <a:buFont typeface="Symbol" panose="05050102010706020507" pitchFamily="18" charset="2"/>
              <a:buChar char=""/>
            </a:pP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Sì alle relazioni nuove generate da Cristo</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La quarta tentazione è ancora una volta quella dell’individualismo che si sposa, questa volta, con lo spiritualismo. La sfida è quella di scoprire e trasmettere «la mistica del vivere insieme»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87</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«il rischio dell’incontro»: «la rivoluzione della tenerezza»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88</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la sfida di rispondere alla «sete di Dio»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89</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la scelta della fraternità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91</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.92</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NON LASCIAMOCI RUBARE LA COMUNITÀ!</a:t>
            </a:r>
          </a:p>
          <a:p>
            <a:pPr marL="342900" lvl="0" indent="-342900" algn="just">
              <a:lnSpc>
                <a:spcPct val="130000"/>
              </a:lnSpc>
              <a:spcBef>
                <a:spcPts val="600"/>
              </a:spcBef>
              <a:spcAft>
                <a:spcPts val="600"/>
              </a:spcAft>
              <a:buFont typeface="Symbol" panose="05050102010706020507" pitchFamily="18" charset="2"/>
              <a:buChar char=""/>
            </a:pP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No alla mondanità spirituale</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La quinta tentazione è quella della mondanità spirituale che consiste nel cercare «la gloria umana e il benessere personale»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93</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Si alimenta di intellettualismo (gnosticismo) e volontarismo (neopelagianesimo) che generano un senso di superiorità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94</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Le sue forme sono tante: difesa della tradizione cattolica, ostentazione del prestigio della chiesa, ricerca di conquiste sociali o politiche, funzionalismo manageriale...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95</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Si cerca la vanagloria del potere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96</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Due sintomi: ci si allontana dal popolo e si cura l’apparenza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93.97</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NON LASCIAMOCI RUBARE IL VANGELO</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p:txBody>
      </p:sp>
    </p:spTree>
    <p:extLst>
      <p:ext uri="{BB962C8B-B14F-4D97-AF65-F5344CB8AC3E}">
        <p14:creationId xmlns:p14="http://schemas.microsoft.com/office/powerpoint/2010/main" val="27363379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00812EE3-BB82-45CA-88FF-5087CC2C92D8}"/>
              </a:ext>
            </a:extLst>
          </p:cNvPr>
          <p:cNvSpPr txBox="1"/>
          <p:nvPr/>
        </p:nvSpPr>
        <p:spPr>
          <a:xfrm>
            <a:off x="838939" y="781234"/>
            <a:ext cx="10514121" cy="3971665"/>
          </a:xfrm>
          <a:prstGeom prst="rect">
            <a:avLst/>
          </a:prstGeom>
          <a:noFill/>
        </p:spPr>
        <p:txBody>
          <a:bodyPr wrap="square">
            <a:spAutoFit/>
          </a:bodyPr>
          <a:lstStyle/>
          <a:p>
            <a:pPr marL="342900" lvl="0" indent="-342900" algn="just">
              <a:lnSpc>
                <a:spcPct val="130000"/>
              </a:lnSpc>
              <a:spcBef>
                <a:spcPts val="600"/>
              </a:spcBef>
              <a:spcAft>
                <a:spcPts val="600"/>
              </a:spcAft>
              <a:buFont typeface="Symbol" panose="05050102010706020507" pitchFamily="18" charset="2"/>
              <a:buChar char=""/>
            </a:pP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No alla guerra tra noi</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La sesta tentazione è una conseguenza della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mondanità spirituale e consiste nella ricerca del potere, nella divisione (n. 98) e nella tentazione dell’«invidia» (n. 99</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NON LASCIAMOCI RUBARE L’IDEALE DELL’AMORE FRATERNO</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101</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342900" lvl="0" indent="-342900" algn="just">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Altre sfide: valorizzare i laici (n. 102), le donne (n. 103.104), i giovani (n. 105-106), giovani e anziani (n. 107-108).</a:t>
            </a:r>
          </a:p>
          <a:p>
            <a:pPr marL="342900" lvl="0" indent="-342900" algn="just">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La conclusione è un’esortazione (siamo realisti, con gioia, audacia, dedizione, speranza) che rilancia la prima: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NON LASCIAMOCI RUBARE LA FORZA MISSIONARIA</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109</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p:txBody>
      </p:sp>
    </p:spTree>
    <p:extLst>
      <p:ext uri="{BB962C8B-B14F-4D97-AF65-F5344CB8AC3E}">
        <p14:creationId xmlns:p14="http://schemas.microsoft.com/office/powerpoint/2010/main" val="38516472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5BC2A776-F311-4EEF-AD77-CF940131C2E3}"/>
              </a:ext>
            </a:extLst>
          </p:cNvPr>
          <p:cNvSpPr txBox="1"/>
          <p:nvPr/>
        </p:nvSpPr>
        <p:spPr>
          <a:xfrm>
            <a:off x="397164" y="101600"/>
            <a:ext cx="11462327" cy="6625725"/>
          </a:xfrm>
          <a:prstGeom prst="rect">
            <a:avLst/>
          </a:prstGeom>
          <a:noFill/>
        </p:spPr>
        <p:txBody>
          <a:bodyPr wrap="square">
            <a:spAutoFit/>
          </a:bodyPr>
          <a:lstStyle/>
          <a:p>
            <a:pPr algn="ctr">
              <a:lnSpc>
                <a:spcPct val="115000"/>
              </a:lnSpc>
              <a:spcBef>
                <a:spcPts val="2400"/>
              </a:spcBef>
              <a:spcAft>
                <a:spcPts val="1800"/>
              </a:spcAft>
            </a:pPr>
            <a:r>
              <a:rPr lang="it-IT" sz="3600" b="1" kern="0" spc="-70" dirty="0">
                <a:solidFill>
                  <a:srgbClr val="000000"/>
                </a:solidFill>
                <a:effectLst/>
                <a:latin typeface="Cavolini" panose="03000502040302020204" pitchFamily="66" charset="0"/>
                <a:cs typeface="Cavolini" panose="03000502040302020204" pitchFamily="66" charset="0"/>
              </a:rPr>
              <a:t>Cap. V: la figura dell’evangelizzatore nel contesto attuale</a:t>
            </a:r>
          </a:p>
          <a:p>
            <a:pPr algn="just">
              <a:lnSpc>
                <a:spcPct val="130000"/>
              </a:lnSpc>
              <a:spcAft>
                <a:spcPts val="1000"/>
              </a:spcAft>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Nel capitolo II Francesco ha tratteggiato le sfide del mondo attuale e le tentazioni che colpiscono gli agenti pastorali.</a:t>
            </a:r>
          </a:p>
          <a:p>
            <a:pPr algn="just">
              <a:lnSpc>
                <a:spcPct val="130000"/>
              </a:lnSpc>
              <a:spcAft>
                <a:spcPts val="1000"/>
              </a:spcAft>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Dopo il capitolo III in cui il Papa si sofferma sull’annuncio del vangelo, nei capitoli successivi, Francesco torna a riflettere sul mondo e sugli agenti pastorali, suggerendo come rispondere alle sfide (cap. IV) e tratteggiando la figura dell’evangelizzatore (cap. V).</a:t>
            </a:r>
          </a:p>
          <a:p>
            <a:pPr algn="just">
              <a:lnSpc>
                <a:spcPct val="130000"/>
              </a:lnSpc>
              <a:spcAft>
                <a:spcPts val="1000"/>
              </a:spcAft>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Qui ci soffermiamo solo sul capitolo V che corrisponde alla seconda parte del capitolo II. Se quest’ultimo ci diceva IN NEGATIVO come non deve essere l’evangelizzatore, il capitolo V, dopo un’introduzione, ci dice IN POSITIVO come deve essere, cioè quali motivazioni devono muovere l’evangelizzatore, e ci presenta Maria come «madre» e «stella» dell’evangelizzazione, colei che sola ci consente di comprendere veramente lo spirito dell’evangelizzazione (n. 284).</a:t>
            </a:r>
          </a:p>
        </p:txBody>
      </p:sp>
    </p:spTree>
    <p:extLst>
      <p:ext uri="{BB962C8B-B14F-4D97-AF65-F5344CB8AC3E}">
        <p14:creationId xmlns:p14="http://schemas.microsoft.com/office/powerpoint/2010/main" val="128616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016EE-1109-65A5-C66E-140F806D0C6C}"/>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704AEA10-E07B-29DF-DF12-F4FC13522FDE}"/>
              </a:ext>
            </a:extLst>
          </p:cNvPr>
          <p:cNvSpPr txBox="1"/>
          <p:nvPr/>
        </p:nvSpPr>
        <p:spPr>
          <a:xfrm>
            <a:off x="554183" y="474463"/>
            <a:ext cx="10852726" cy="4838569"/>
          </a:xfrm>
          <a:prstGeom prst="rect">
            <a:avLst/>
          </a:prstGeom>
          <a:noFill/>
        </p:spPr>
        <p:txBody>
          <a:bodyPr wrap="square">
            <a:spAutoFit/>
          </a:bodyPr>
          <a:lstStyle/>
          <a:p>
            <a:pPr marL="230400">
              <a:spcBef>
                <a:spcPts val="2400"/>
              </a:spcBef>
              <a:spcAft>
                <a:spcPts val="1800"/>
              </a:spcAft>
            </a:pPr>
            <a:r>
              <a:rPr lang="it-IT" sz="28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Introduzione</a:t>
            </a:r>
          </a:p>
          <a:p>
            <a:pPr marL="228600" algn="just">
              <a:lnSpc>
                <a:spcPct val="130000"/>
              </a:lnSpc>
              <a:spcAft>
                <a:spcPts val="1000"/>
              </a:spcAft>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L’introduzione dichiara l’intento del capitolo: riflettere sullo «spirito della  nuova evangelizzazione»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260</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cioè sulla figura degli «evangelizzatori con Spirito» (n. 259). A tal fine, Francesco premette subito alcune cosette:</a:t>
            </a:r>
          </a:p>
          <a:p>
            <a:pPr marL="800100" lvl="1" indent="-342900" algn="just">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Quando parliamo di «spirito» intendiamo sia lo «spirito» (</a:t>
            </a:r>
            <a:r>
              <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forza, animo), sia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«Spirito Santo»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261</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800100" lvl="1" indent="-342900" algn="just">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Quando parliamo di spiritualità cristiana dobbiamo subito </a:t>
            </a:r>
            <a:r>
              <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dire che due sono gli aspetti irrinunciabili: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la preghiera e lavoro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262</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800100" lvl="1" indent="-342900" algn="just">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Quando diciamo che «oggi è più difficile» ci sbagliamo: oggi è... «diverso»!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263</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p:txBody>
      </p:sp>
    </p:spTree>
    <p:extLst>
      <p:ext uri="{BB962C8B-B14F-4D97-AF65-F5344CB8AC3E}">
        <p14:creationId xmlns:p14="http://schemas.microsoft.com/office/powerpoint/2010/main" val="8528913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4CA2AD1C-03D5-45C6-9452-FBD9033C46D2}"/>
              </a:ext>
            </a:extLst>
          </p:cNvPr>
          <p:cNvSpPr txBox="1"/>
          <p:nvPr/>
        </p:nvSpPr>
        <p:spPr>
          <a:xfrm>
            <a:off x="451078" y="20936"/>
            <a:ext cx="11289844" cy="6436955"/>
          </a:xfrm>
          <a:prstGeom prst="rect">
            <a:avLst/>
          </a:prstGeom>
          <a:noFill/>
        </p:spPr>
        <p:txBody>
          <a:bodyPr wrap="square">
            <a:spAutoFit/>
          </a:bodyPr>
          <a:lstStyle/>
          <a:p>
            <a:pPr lvl="0" algn="just" rtl="0">
              <a:lnSpc>
                <a:spcPct val="115000"/>
              </a:lnSpc>
              <a:spcAft>
                <a:spcPts val="1800"/>
              </a:spcAft>
            </a:pPr>
            <a:r>
              <a:rPr lang="it-IT" sz="28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B. Le motivazioni dell’evangelizzatore con Spirito</a:t>
            </a:r>
          </a:p>
          <a:p>
            <a:pPr marL="800100" lvl="1" indent="-342900" algn="just">
              <a:lnSpc>
                <a:spcPct val="130000"/>
              </a:lnSpc>
              <a:spcBef>
                <a:spcPts val="600"/>
              </a:spcBef>
              <a:spcAft>
                <a:spcPts val="600"/>
              </a:spcAft>
              <a:buFont typeface="Symbol" panose="05050102010706020507" pitchFamily="18" charset="2"/>
              <a:buChar char=""/>
            </a:pP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Prima motivazione</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sentirsi amati da Gesù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(n. 264) e quindi... </a:t>
            </a:r>
          </a:p>
          <a:p>
            <a:pPr marL="1257300" lvl="2" indent="-342900" algn="just">
              <a:lnSpc>
                <a:spcPct val="130000"/>
              </a:lnSpc>
              <a:spcBef>
                <a:spcPts val="600"/>
              </a:spcBef>
              <a:spcAft>
                <a:spcPts val="600"/>
              </a:spcAft>
              <a:buFont typeface="Berlin Sans FB" panose="020E0602020502020306"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...desiderare che altri conoscano quest’amore perché questa esperienza ci porta a convincerci che «l’amicizia con Gesù e l’amore fraterno» sono ciò di cui tutti abbiamo bisogno, in quanto creati per questo (in Cristo) e in quanto desiderosi di questo (grazie all’azione dello Spirito)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265-266</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1257300" lvl="2" indent="-342900" algn="just">
              <a:lnSpc>
                <a:spcPct val="130000"/>
              </a:lnSpc>
              <a:spcBef>
                <a:spcPts val="600"/>
              </a:spcBef>
              <a:spcAft>
                <a:spcPts val="600"/>
              </a:spcAft>
              <a:buFont typeface="Berlin Sans FB" panose="020E0602020502020306"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...amare quello che Gesù ama: la gloria del Padre, cioè desiderare che tutti conoscano il Padre e si scoprano figli (n. 267).</a:t>
            </a:r>
          </a:p>
          <a:p>
            <a:pPr marL="800100" lvl="1" indent="-342900" algn="just">
              <a:lnSpc>
                <a:spcPct val="130000"/>
              </a:lnSpc>
              <a:spcBef>
                <a:spcPts val="600"/>
              </a:spcBef>
              <a:spcAft>
                <a:spcPts val="600"/>
              </a:spcAft>
              <a:buFont typeface="Symbol" panose="05050102010706020507" pitchFamily="18" charset="2"/>
              <a:buChar char=""/>
            </a:pP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Seconda motivazione</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sentirci chiamati dal popolo e per il popolo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268.271</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e quindi chiamati a...</a:t>
            </a:r>
          </a:p>
          <a:p>
            <a:pPr marL="1257300" lvl="2" indent="-342900" algn="just">
              <a:lnSpc>
                <a:spcPct val="130000"/>
              </a:lnSpc>
              <a:spcBef>
                <a:spcPts val="600"/>
              </a:spcBef>
              <a:spcAft>
                <a:spcPts val="600"/>
              </a:spcAft>
              <a:buFont typeface="Berlin Sans FB" panose="020E0602020502020306"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...stare in mezzo alla gente, come Gesù (n. 269)</a:t>
            </a:r>
          </a:p>
          <a:p>
            <a:pPr marL="1257300" lvl="2" indent="-342900" algn="just">
              <a:lnSpc>
                <a:spcPct val="130000"/>
              </a:lnSpc>
              <a:spcBef>
                <a:spcPts val="600"/>
              </a:spcBef>
              <a:spcAft>
                <a:spcPts val="600"/>
              </a:spcAft>
              <a:buFont typeface="Berlin Sans FB" panose="020E0602020502020306"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...toccare «la carne sofferente degli altri» con tenerezza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270)</a:t>
            </a:r>
          </a:p>
        </p:txBody>
      </p:sp>
    </p:spTree>
    <p:extLst>
      <p:ext uri="{BB962C8B-B14F-4D97-AF65-F5344CB8AC3E}">
        <p14:creationId xmlns:p14="http://schemas.microsoft.com/office/powerpoint/2010/main" val="10531581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11094-6C29-70A6-4E22-475C2833312C}"/>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8AF8E6C0-E282-1579-27BC-7C0B91A41B30}"/>
              </a:ext>
            </a:extLst>
          </p:cNvPr>
          <p:cNvSpPr txBox="1"/>
          <p:nvPr/>
        </p:nvSpPr>
        <p:spPr>
          <a:xfrm>
            <a:off x="400975" y="335172"/>
            <a:ext cx="10959752" cy="6187656"/>
          </a:xfrm>
          <a:prstGeom prst="rect">
            <a:avLst/>
          </a:prstGeom>
          <a:noFill/>
        </p:spPr>
        <p:txBody>
          <a:bodyPr wrap="square">
            <a:spAutoFit/>
          </a:bodyPr>
          <a:lstStyle/>
          <a:p>
            <a:pPr marL="1257300" lvl="2" indent="-342900" algn="just">
              <a:lnSpc>
                <a:spcPct val="130000"/>
              </a:lnSpc>
              <a:spcBef>
                <a:spcPts val="600"/>
              </a:spcBef>
              <a:spcAft>
                <a:spcPts val="600"/>
              </a:spcAft>
              <a:buFont typeface="Berlin Sans FB" panose="020E0602020502020306"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...coltivare </a:t>
            </a:r>
            <a:r>
              <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rPr>
              <a:t>«</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la mistica (= l’autentica spiritualità) di avvicinarci agli altri» </a:t>
            </a:r>
            <a:r>
              <a:rPr lang="it-IT" sz="2000" spc="-50" dirty="0">
                <a:effectLst/>
                <a:latin typeface="Cavolini" panose="03000502040302020204" pitchFamily="66" charset="0"/>
                <a:ea typeface="Times New Roman" panose="02020603050405020304" pitchFamily="18" charset="0"/>
                <a:cs typeface="Cavolini" panose="03000502040302020204" pitchFamily="66" charset="0"/>
              </a:rPr>
              <a:t>(n. 272)</a:t>
            </a:r>
          </a:p>
          <a:p>
            <a:pPr marL="1257300" lvl="2" indent="-342900" algn="just">
              <a:lnSpc>
                <a:spcPct val="130000"/>
              </a:lnSpc>
              <a:spcBef>
                <a:spcPts val="600"/>
              </a:spcBef>
              <a:spcAft>
                <a:spcPts val="600"/>
              </a:spcAft>
              <a:buFont typeface="Berlin Sans FB" panose="020E0602020502020306"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...essere interamente animati dalla missione (che noi stessi siamo) in tutto quello che facciamo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273</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1257300" lvl="2" indent="-342900" algn="just">
              <a:lnSpc>
                <a:spcPct val="130000"/>
              </a:lnSpc>
              <a:spcBef>
                <a:spcPts val="600"/>
              </a:spcBef>
              <a:spcAft>
                <a:spcPts val="600"/>
              </a:spcAft>
              <a:buFont typeface="Berlin Sans FB" panose="020E0602020502020306"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...ricordare sempre che ogni uomo è opera di Dio, oggetto dell’infinita tenerezza di Dio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274</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endParaRPr lang="it-IT" sz="2000" spc="-50" dirty="0">
              <a:solidFill>
                <a:srgbClr val="000000"/>
              </a:solidFill>
              <a:latin typeface="Cavolini" panose="03000502040302020204" pitchFamily="66" charset="0"/>
              <a:ea typeface="Times New Roman" panose="02020603050405020304" pitchFamily="18" charset="0"/>
              <a:cs typeface="Cavolini" panose="03000502040302020204" pitchFamily="66" charset="0"/>
            </a:endParaRPr>
          </a:p>
          <a:p>
            <a:pPr marL="800100" lvl="1" indent="-342900" algn="just">
              <a:lnSpc>
                <a:spcPct val="130000"/>
              </a:lnSpc>
              <a:spcBef>
                <a:spcPts val="600"/>
              </a:spcBef>
              <a:spcAft>
                <a:spcPts val="600"/>
              </a:spcAft>
              <a:buFont typeface="Symbol" panose="05050102010706020507" pitchFamily="18" charset="2"/>
              <a:buChar char=""/>
            </a:pP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Terza motivazione</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aver fiducia nell’azione misteriosa del Risorto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(n.276.</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278</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20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e del suo Spirito </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280</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1257300" lvl="2" indent="-342900" algn="just">
              <a:lnSpc>
                <a:spcPct val="130000"/>
              </a:lnSpc>
              <a:spcBef>
                <a:spcPts val="600"/>
              </a:spcBef>
              <a:spcAft>
                <a:spcPts val="600"/>
              </a:spcAft>
              <a:buFont typeface="Berlin Sans FB" panose="020E0602020502020306"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...che fin dall’inizio hanno accompagnato l’azione missionaria della Chiesa (n. 275)</a:t>
            </a:r>
          </a:p>
          <a:p>
            <a:pPr marL="1257300" lvl="2" indent="-342900" algn="just">
              <a:lnSpc>
                <a:spcPct val="130000"/>
              </a:lnSpc>
              <a:spcBef>
                <a:spcPts val="600"/>
              </a:spcBef>
              <a:spcAft>
                <a:spcPts val="600"/>
              </a:spcAft>
              <a:buFont typeface="Berlin Sans FB" panose="020E0602020502020306"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...in modo misterioso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279</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p>
          <a:p>
            <a:pPr marL="1257300" lvl="2" indent="-342900" algn="just">
              <a:lnSpc>
                <a:spcPct val="130000"/>
              </a:lnSpc>
              <a:spcBef>
                <a:spcPts val="600"/>
              </a:spcBef>
              <a:spcAft>
                <a:spcPts val="600"/>
              </a:spcAft>
              <a:buFont typeface="Berlin Sans FB" panose="020E0602020502020306" pitchFamily="34" charset="0"/>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Questa fiducia si alimenta con la preghiera di intercessione e di ringraziamento (n. 281-283)</a:t>
            </a:r>
          </a:p>
        </p:txBody>
      </p:sp>
    </p:spTree>
    <p:extLst>
      <p:ext uri="{BB962C8B-B14F-4D97-AF65-F5344CB8AC3E}">
        <p14:creationId xmlns:p14="http://schemas.microsoft.com/office/powerpoint/2010/main" val="3751307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EA522BB-D423-457D-8B3E-8AC278113B01}"/>
              </a:ext>
            </a:extLst>
          </p:cNvPr>
          <p:cNvSpPr txBox="1"/>
          <p:nvPr/>
        </p:nvSpPr>
        <p:spPr>
          <a:xfrm>
            <a:off x="399495" y="275209"/>
            <a:ext cx="11256886" cy="4220964"/>
          </a:xfrm>
          <a:prstGeom prst="rect">
            <a:avLst/>
          </a:prstGeom>
          <a:noFill/>
        </p:spPr>
        <p:txBody>
          <a:bodyPr wrap="square">
            <a:spAutoFit/>
          </a:bodyPr>
          <a:lstStyle/>
          <a:p>
            <a:pPr lvl="0" algn="just">
              <a:lnSpc>
                <a:spcPct val="115000"/>
              </a:lnSpc>
              <a:spcBef>
                <a:spcPts val="2400"/>
              </a:spcBef>
              <a:spcAft>
                <a:spcPts val="1800"/>
              </a:spcAft>
            </a:pPr>
            <a:r>
              <a:rPr lang="it-IT" sz="28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Maria, madre e stella dell’evangelizzazione</a:t>
            </a:r>
          </a:p>
          <a:p>
            <a:pPr marL="800100" lvl="1" indent="-342900" algn="just">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Maria, che ha generato Gesù, è madre della Chiesa perché genera ancora oggi nuovi figli a Dio: a lei ci affidiamo nell’evangelizzazione (n. 285-286)</a:t>
            </a:r>
          </a:p>
          <a:p>
            <a:pPr marL="800100" lvl="1" indent="-342900" algn="just">
              <a:lnSpc>
                <a:spcPct val="130000"/>
              </a:lnSpc>
              <a:spcBef>
                <a:spcPts val="600"/>
              </a:spcBef>
              <a:spcAft>
                <a:spcPts val="600"/>
              </a:spcAft>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Maria, che ha percorso un itinerario di fede caratterizzato da «fecondità» e «servizio», è «punto di riferimento» (n. 287) o «modello ecclesiale per l’evangelizzazione» (n. 288). Il suo stile (mariano) diventa lo stile dell’evangelizzazione. Questo stile è caratterizzato dalla «tenerezza» e dall’«affetto», dall’«umiltà», dalla «contemplazione» e dalla «giustizia» (servizio), dalla preghiera e dal lavoro (</a:t>
            </a:r>
            <a:r>
              <a:rPr lang="it-IT" sz="20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n. 288</a:t>
            </a:r>
            <a:r>
              <a:rPr lang="it-IT" sz="2000"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a:t>
            </a:r>
            <a:endParaRPr lang="it-IT" sz="2000" dirty="0">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086550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C000"/>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575CDE55-2F6F-2411-1CCE-B660667E948C}"/>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2C2BEBC9-6020-1013-82F7-967211AED80B}"/>
              </a:ext>
            </a:extLst>
          </p:cNvPr>
          <p:cNvSpPr txBox="1"/>
          <p:nvPr/>
        </p:nvSpPr>
        <p:spPr>
          <a:xfrm>
            <a:off x="1260250" y="1748700"/>
            <a:ext cx="9671499" cy="3204339"/>
          </a:xfrm>
          <a:prstGeom prst="rect">
            <a:avLst/>
          </a:prstGeom>
          <a:noFill/>
        </p:spPr>
        <p:txBody>
          <a:bodyPr wrap="square">
            <a:spAutoFit/>
          </a:bodyPr>
          <a:lstStyle/>
          <a:p>
            <a:pPr algn="ctr">
              <a:lnSpc>
                <a:spcPct val="115000"/>
              </a:lnSpc>
              <a:spcAft>
                <a:spcPts val="1000"/>
              </a:spcAft>
            </a:pPr>
            <a:r>
              <a:rPr lang="it-IT" sz="56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Conclusione:</a:t>
            </a:r>
          </a:p>
          <a:p>
            <a:pPr algn="ctr">
              <a:lnSpc>
                <a:spcPct val="115000"/>
              </a:lnSpc>
              <a:spcAft>
                <a:spcPts val="1000"/>
              </a:spcAft>
            </a:pPr>
            <a:endParaRPr lang="it-IT" sz="16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endParaRPr>
          </a:p>
          <a:p>
            <a:pPr marL="342900" lvl="0" indent="-342900" algn="just">
              <a:lnSpc>
                <a:spcPct val="150000"/>
              </a:lnSpc>
              <a:buFont typeface="+mj-lt"/>
              <a:buAutoNum type="arabicPeriod"/>
            </a:pPr>
            <a:r>
              <a:rPr lang="it-IT" sz="36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La «</a:t>
            </a:r>
            <a:r>
              <a:rPr lang="it-IT" sz="36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logica</a:t>
            </a:r>
            <a:r>
              <a:rPr lang="it-IT" sz="36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del testo</a:t>
            </a:r>
          </a:p>
          <a:p>
            <a:pPr marL="342900" lvl="0" indent="-342900" algn="just">
              <a:lnSpc>
                <a:spcPct val="150000"/>
              </a:lnSpc>
              <a:buFont typeface="+mj-lt"/>
              <a:buAutoNum type="arabicPeriod"/>
            </a:pPr>
            <a:r>
              <a:rPr lang="it-IT" sz="36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r>
              <a:rPr lang="it-IT" sz="3600" b="1" spc="-50" dirty="0">
                <a:solidFill>
                  <a:srgbClr val="FF0000"/>
                </a:solidFill>
                <a:effectLst/>
                <a:latin typeface="Cavolini" panose="03000502040302020204" pitchFamily="66" charset="0"/>
                <a:ea typeface="Times New Roman" panose="02020603050405020304" pitchFamily="18" charset="0"/>
                <a:cs typeface="Cavolini" panose="03000502040302020204" pitchFamily="66" charset="0"/>
              </a:rPr>
              <a:t>Convinzioni teologiche</a:t>
            </a:r>
            <a:r>
              <a:rPr lang="it-IT" sz="3600" b="1" spc="-50" dirty="0">
                <a:solidFill>
                  <a:srgbClr val="000000"/>
                </a:solidFill>
                <a:effectLst/>
                <a:latin typeface="Cavolini" panose="03000502040302020204" pitchFamily="66" charset="0"/>
                <a:ea typeface="Times New Roman" panose="02020603050405020304" pitchFamily="18" charset="0"/>
                <a:cs typeface="Cavolini" panose="03000502040302020204" pitchFamily="66" charset="0"/>
              </a:rPr>
              <a:t> </a:t>
            </a:r>
          </a:p>
        </p:txBody>
      </p:sp>
    </p:spTree>
    <p:extLst>
      <p:ext uri="{BB962C8B-B14F-4D97-AF65-F5344CB8AC3E}">
        <p14:creationId xmlns:p14="http://schemas.microsoft.com/office/powerpoint/2010/main" val="42912400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F8F17-1B4A-1765-3F29-C735C507F8D0}"/>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B02FA8ED-0A49-EA5E-D10F-C3D5F9E7A622}"/>
              </a:ext>
            </a:extLst>
          </p:cNvPr>
          <p:cNvSpPr txBox="1"/>
          <p:nvPr/>
        </p:nvSpPr>
        <p:spPr>
          <a:xfrm>
            <a:off x="47842" y="200024"/>
            <a:ext cx="1140890" cy="6415177"/>
          </a:xfrm>
          <a:prstGeom prst="rect">
            <a:avLst/>
          </a:prstGeom>
          <a:solidFill>
            <a:schemeClr val="tx1"/>
          </a:solidFill>
        </p:spPr>
        <p:txBody>
          <a:bodyPr vert="vert270" wrap="square">
            <a:spAutoFit/>
          </a:bodyPr>
          <a:lstStyle/>
          <a:p>
            <a:pPr algn="ctr">
              <a:lnSpc>
                <a:spcPct val="115000"/>
              </a:lnSpc>
              <a:spcAft>
                <a:spcPts val="1000"/>
              </a:spcAft>
            </a:pPr>
            <a:r>
              <a:rPr lang="it-IT" sz="2400" spc="-50" dirty="0">
                <a:solidFill>
                  <a:schemeClr val="bg1"/>
                </a:solidFill>
                <a:effectLst/>
                <a:latin typeface="Cavolini" panose="03000502040302020204" pitchFamily="66" charset="0"/>
                <a:ea typeface="Times New Roman" panose="02020603050405020304" pitchFamily="18" charset="0"/>
                <a:cs typeface="Cavolini" panose="03000502040302020204" pitchFamily="66" charset="0"/>
              </a:rPr>
              <a:t>Conclusione:</a:t>
            </a:r>
          </a:p>
          <a:p>
            <a:pPr lvl="0" algn="ctr">
              <a:lnSpc>
                <a:spcPct val="115000"/>
              </a:lnSpc>
            </a:pPr>
            <a:r>
              <a:rPr lang="it-IT" sz="2400" spc="-50" dirty="0">
                <a:solidFill>
                  <a:schemeClr val="bg1"/>
                </a:solidFill>
                <a:latin typeface="Cavolini" panose="03000502040302020204" pitchFamily="66" charset="0"/>
                <a:ea typeface="Times New Roman" panose="02020603050405020304" pitchFamily="18" charset="0"/>
                <a:cs typeface="Cavolini" panose="03000502040302020204" pitchFamily="66" charset="0"/>
              </a:rPr>
              <a:t>la logica del testo</a:t>
            </a:r>
            <a:endParaRPr lang="it-IT" sz="2400" spc="-50" dirty="0">
              <a:solidFill>
                <a:schemeClr val="bg1"/>
              </a:solidFill>
              <a:effectLst/>
              <a:latin typeface="Cavolini" panose="03000502040302020204" pitchFamily="66" charset="0"/>
              <a:ea typeface="Times New Roman" panose="02020603050405020304" pitchFamily="18" charset="0"/>
              <a:cs typeface="Cavolini" panose="03000502040302020204" pitchFamily="66" charset="0"/>
            </a:endParaRPr>
          </a:p>
        </p:txBody>
      </p:sp>
      <p:sp>
        <p:nvSpPr>
          <p:cNvPr id="4" name="CasellaDiTesto 3">
            <a:extLst>
              <a:ext uri="{FF2B5EF4-FFF2-40B4-BE49-F238E27FC236}">
                <a16:creationId xmlns:a16="http://schemas.microsoft.com/office/drawing/2014/main" id="{070492A6-BDFD-3BFE-BCEC-3B6AD02E8955}"/>
              </a:ext>
            </a:extLst>
          </p:cNvPr>
          <p:cNvSpPr txBox="1"/>
          <p:nvPr/>
        </p:nvSpPr>
        <p:spPr>
          <a:xfrm>
            <a:off x="1450109" y="304800"/>
            <a:ext cx="10215418" cy="5649175"/>
          </a:xfrm>
          <a:prstGeom prst="rect">
            <a:avLst/>
          </a:prstGeom>
          <a:noFill/>
        </p:spPr>
        <p:txBody>
          <a:bodyPr wrap="square">
            <a:spAutoFit/>
          </a:bodyPr>
          <a:lstStyle/>
          <a:p>
            <a:pPr algn="just">
              <a:lnSpc>
                <a:spcPct val="130000"/>
              </a:lnSpc>
              <a:spcBef>
                <a:spcPts val="600"/>
              </a:spcBef>
              <a:spcAft>
                <a:spcPts val="600"/>
              </a:spcAft>
            </a:pPr>
            <a:r>
              <a:rPr lang="it-IT" sz="22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Il punto di partenza è la scoperta di Gesù, cioè la </a:t>
            </a:r>
            <a:r>
              <a:rPr lang="it-IT" sz="22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gioia del vangelo</a:t>
            </a:r>
            <a:r>
              <a:rPr lang="it-IT" sz="22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 suscitata dallo </a:t>
            </a:r>
            <a:r>
              <a:rPr lang="it-IT" sz="22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Spirito </a:t>
            </a:r>
            <a:r>
              <a:rPr lang="it-IT" sz="22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(perché è lo Spirito che ci fa “sentire” la gioia del vangelo).</a:t>
            </a:r>
            <a:endParaRPr lang="pt-BR" sz="22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endParaRPr>
          </a:p>
          <a:p>
            <a:pPr algn="just">
              <a:lnSpc>
                <a:spcPct val="130000"/>
              </a:lnSpc>
              <a:spcBef>
                <a:spcPts val="600"/>
              </a:spcBef>
              <a:spcAft>
                <a:spcPts val="600"/>
              </a:spcAft>
            </a:pPr>
            <a:r>
              <a:rPr lang="it-IT" sz="22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Al centro: l’annuncio da parte della </a:t>
            </a:r>
            <a:r>
              <a:rPr lang="it-IT" sz="22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comunità ecclesiale </a:t>
            </a:r>
            <a:r>
              <a:rPr lang="it-IT" sz="22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come </a:t>
            </a:r>
            <a:r>
              <a:rPr lang="it-IT" sz="22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servizio di mediazione all’opera dello Spirito</a:t>
            </a:r>
            <a:r>
              <a:rPr lang="it-IT" sz="22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a:t>
            </a:r>
            <a:r>
              <a:rPr lang="it-IT" sz="2200" spc="-50" dirty="0">
                <a:solidFill>
                  <a:srgbClr val="000000"/>
                </a:solidFill>
                <a:latin typeface="Cavolini" panose="03000502040302020204" pitchFamily="66" charset="0"/>
                <a:ea typeface="Times New Roman" panose="02020603050405020304" pitchFamily="18" charset="0"/>
                <a:cs typeface="Times New Roman" panose="02020603050405020304" pitchFamily="18" charset="0"/>
              </a:rPr>
              <a:t> servizio</a:t>
            </a:r>
            <a:r>
              <a:rPr lang="it-IT" sz="22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 che oggi chiede una conversione radicale, cioè a una riforma della chiesa, riforma che è </a:t>
            </a:r>
            <a:r>
              <a:rPr lang="it-IT" sz="22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missione.</a:t>
            </a:r>
            <a:endParaRPr lang="pt-BR" sz="22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endParaRPr>
          </a:p>
          <a:p>
            <a:pPr algn="just">
              <a:lnSpc>
                <a:spcPct val="130000"/>
              </a:lnSpc>
              <a:spcBef>
                <a:spcPts val="600"/>
              </a:spcBef>
              <a:spcAft>
                <a:spcPts val="600"/>
              </a:spcAft>
            </a:pPr>
            <a:r>
              <a:rPr lang="it-IT" sz="22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La conclusione (evangelizzatori con Spirito) dice che </a:t>
            </a:r>
            <a:r>
              <a:rPr lang="it-IT" sz="22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l’evangelizzazione</a:t>
            </a:r>
            <a:r>
              <a:rPr lang="it-IT" sz="22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 è </a:t>
            </a:r>
            <a:r>
              <a:rPr lang="it-IT" sz="22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l’azione misteriosa dello Spirito</a:t>
            </a:r>
            <a:r>
              <a:rPr lang="it-IT" sz="22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 cioè, dice che quello stesso Spirito (che ha suscitato in noi la gioia del vangelo) ci spinge a testimoniarlo perché anche altri possano sentire questa gioia.</a:t>
            </a:r>
            <a:endParaRPr lang="pt-BR" sz="22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38682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725AF-2F5E-D1AC-3819-1A35A2F73CF2}"/>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810DCC71-95F3-D929-D76F-9C81F5FF4C00}"/>
              </a:ext>
            </a:extLst>
          </p:cNvPr>
          <p:cNvSpPr txBox="1"/>
          <p:nvPr/>
        </p:nvSpPr>
        <p:spPr>
          <a:xfrm>
            <a:off x="47842" y="200024"/>
            <a:ext cx="1140890" cy="6415177"/>
          </a:xfrm>
          <a:prstGeom prst="rect">
            <a:avLst/>
          </a:prstGeom>
          <a:solidFill>
            <a:schemeClr val="tx1"/>
          </a:solidFill>
        </p:spPr>
        <p:txBody>
          <a:bodyPr vert="vert270" wrap="square">
            <a:spAutoFit/>
          </a:bodyPr>
          <a:lstStyle/>
          <a:p>
            <a:pPr algn="ctr">
              <a:lnSpc>
                <a:spcPct val="115000"/>
              </a:lnSpc>
              <a:spcAft>
                <a:spcPts val="1000"/>
              </a:spcAft>
            </a:pPr>
            <a:r>
              <a:rPr lang="it-IT" sz="2400" spc="-50" dirty="0">
                <a:solidFill>
                  <a:schemeClr val="bg1"/>
                </a:solidFill>
                <a:effectLst/>
                <a:latin typeface="Cavolini" panose="03000502040302020204" pitchFamily="66" charset="0"/>
                <a:ea typeface="Times New Roman" panose="02020603050405020304" pitchFamily="18" charset="0"/>
                <a:cs typeface="Cavolini" panose="03000502040302020204" pitchFamily="66" charset="0"/>
              </a:rPr>
              <a:t>Conclusione:</a:t>
            </a:r>
          </a:p>
          <a:p>
            <a:pPr lvl="0" algn="ctr">
              <a:lnSpc>
                <a:spcPct val="115000"/>
              </a:lnSpc>
            </a:pPr>
            <a:r>
              <a:rPr lang="it-IT" sz="2400" spc="-50" dirty="0">
                <a:solidFill>
                  <a:schemeClr val="bg1"/>
                </a:solidFill>
                <a:latin typeface="Cavolini" panose="03000502040302020204" pitchFamily="66" charset="0"/>
                <a:ea typeface="Times New Roman" panose="02020603050405020304" pitchFamily="18" charset="0"/>
                <a:cs typeface="Cavolini" panose="03000502040302020204" pitchFamily="66" charset="0"/>
              </a:rPr>
              <a:t>la logica del testo</a:t>
            </a:r>
            <a:endParaRPr lang="it-IT" sz="2400" spc="-50" dirty="0">
              <a:solidFill>
                <a:schemeClr val="bg1"/>
              </a:solidFill>
              <a:effectLst/>
              <a:latin typeface="Cavolini" panose="03000502040302020204" pitchFamily="66" charset="0"/>
              <a:ea typeface="Times New Roman" panose="02020603050405020304" pitchFamily="18" charset="0"/>
              <a:cs typeface="Cavolini" panose="03000502040302020204" pitchFamily="66" charset="0"/>
            </a:endParaRPr>
          </a:p>
        </p:txBody>
      </p:sp>
      <p:sp>
        <p:nvSpPr>
          <p:cNvPr id="3" name="CasellaDiTesto 2">
            <a:extLst>
              <a:ext uri="{FF2B5EF4-FFF2-40B4-BE49-F238E27FC236}">
                <a16:creationId xmlns:a16="http://schemas.microsoft.com/office/drawing/2014/main" id="{9141F907-2825-AAF0-BC92-DAC5BBD27646}"/>
              </a:ext>
            </a:extLst>
          </p:cNvPr>
          <p:cNvSpPr txBox="1"/>
          <p:nvPr/>
        </p:nvSpPr>
        <p:spPr>
          <a:xfrm>
            <a:off x="2581275" y="334044"/>
            <a:ext cx="8267700" cy="1146148"/>
          </a:xfrm>
          <a:prstGeom prst="rect">
            <a:avLst/>
          </a:prstGeom>
          <a:noFill/>
        </p:spPr>
        <p:txBody>
          <a:bodyPr wrap="square">
            <a:spAutoFit/>
          </a:bodyPr>
          <a:lstStyle/>
          <a:p>
            <a:pPr algn="ctr">
              <a:lnSpc>
                <a:spcPct val="130000"/>
              </a:lnSpc>
            </a:pPr>
            <a:r>
              <a:rPr lang="it-IT" sz="18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Il punto di partenza è la scoperta di Gesù,</a:t>
            </a:r>
          </a:p>
          <a:p>
            <a:pPr algn="ctr">
              <a:lnSpc>
                <a:spcPct val="130000"/>
              </a:lnSpc>
            </a:pPr>
            <a:r>
              <a:rPr lang="it-IT" spc="-50" dirty="0">
                <a:solidFill>
                  <a:srgbClr val="000000"/>
                </a:solidFill>
                <a:latin typeface="Cavolini" panose="03000502040302020204" pitchFamily="66" charset="0"/>
                <a:ea typeface="Times New Roman" panose="02020603050405020304" pitchFamily="18" charset="0"/>
                <a:cs typeface="Times New Roman" panose="02020603050405020304" pitchFamily="18" charset="0"/>
              </a:rPr>
              <a:t>cioè la </a:t>
            </a:r>
            <a:r>
              <a:rPr lang="it-IT" sz="1800" b="1" spc="-50" dirty="0">
                <a:solidFill>
                  <a:srgbClr val="FF0000"/>
                </a:solidFill>
                <a:effectLst/>
                <a:latin typeface="Cavolini" panose="03000502040302020204" pitchFamily="66" charset="0"/>
                <a:ea typeface="Times New Roman" panose="02020603050405020304" pitchFamily="18" charset="0"/>
                <a:cs typeface="Times New Roman" panose="02020603050405020304" pitchFamily="18" charset="0"/>
              </a:rPr>
              <a:t>gioia del vangelo</a:t>
            </a:r>
            <a:r>
              <a:rPr lang="it-IT" sz="18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 </a:t>
            </a:r>
            <a:r>
              <a:rPr lang="it-IT" spc="-50" dirty="0">
                <a:solidFill>
                  <a:srgbClr val="000000"/>
                </a:solidFill>
                <a:latin typeface="Cavolini" panose="03000502040302020204" pitchFamily="66" charset="0"/>
                <a:ea typeface="Times New Roman" panose="02020603050405020304" pitchFamily="18" charset="0"/>
                <a:cs typeface="Times New Roman" panose="02020603050405020304" pitchFamily="18" charset="0"/>
              </a:rPr>
              <a:t>s</a:t>
            </a:r>
            <a:r>
              <a:rPr lang="it-IT" sz="18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uscitata dallo </a:t>
            </a:r>
            <a:r>
              <a:rPr lang="it-IT" sz="18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Spirito</a:t>
            </a:r>
          </a:p>
          <a:p>
            <a:pPr algn="ctr">
              <a:lnSpc>
                <a:spcPct val="130000"/>
              </a:lnSpc>
            </a:pPr>
            <a:r>
              <a:rPr lang="it-IT" sz="18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(perché è lo Spirito che ci fa «sentire» la gioia del vangelo)</a:t>
            </a:r>
            <a:endParaRPr lang="pt-BR" sz="18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endParaRPr>
          </a:p>
        </p:txBody>
      </p:sp>
      <p:sp>
        <p:nvSpPr>
          <p:cNvPr id="8" name="CasellaDiTesto 7">
            <a:extLst>
              <a:ext uri="{FF2B5EF4-FFF2-40B4-BE49-F238E27FC236}">
                <a16:creationId xmlns:a16="http://schemas.microsoft.com/office/drawing/2014/main" id="{6BC92E5F-38E2-31E8-0EF8-EAA0939BB4F3}"/>
              </a:ext>
            </a:extLst>
          </p:cNvPr>
          <p:cNvSpPr txBox="1"/>
          <p:nvPr/>
        </p:nvSpPr>
        <p:spPr>
          <a:xfrm>
            <a:off x="2671762" y="4844736"/>
            <a:ext cx="8086725" cy="1865767"/>
          </a:xfrm>
          <a:prstGeom prst="rect">
            <a:avLst/>
          </a:prstGeom>
          <a:noFill/>
        </p:spPr>
        <p:txBody>
          <a:bodyPr wrap="square">
            <a:spAutoFit/>
          </a:bodyPr>
          <a:lstStyle/>
          <a:p>
            <a:pPr algn="ctr">
              <a:lnSpc>
                <a:spcPct val="130000"/>
              </a:lnSpc>
            </a:pPr>
            <a:r>
              <a:rPr lang="it-IT" sz="18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La conclusione (evangelizzatori con Spirito)</a:t>
            </a:r>
          </a:p>
          <a:p>
            <a:pPr algn="ctr">
              <a:lnSpc>
                <a:spcPct val="130000"/>
              </a:lnSpc>
            </a:pPr>
            <a:r>
              <a:rPr lang="it-IT" sz="18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dice che </a:t>
            </a:r>
            <a:r>
              <a:rPr lang="it-IT" sz="1800" b="1" spc="-50" dirty="0">
                <a:solidFill>
                  <a:srgbClr val="FF0000"/>
                </a:solidFill>
                <a:effectLst/>
                <a:latin typeface="Cavolini" panose="03000502040302020204" pitchFamily="66" charset="0"/>
                <a:ea typeface="Times New Roman" panose="02020603050405020304" pitchFamily="18" charset="0"/>
                <a:cs typeface="Times New Roman" panose="02020603050405020304" pitchFamily="18" charset="0"/>
              </a:rPr>
              <a:t>l’evangelizzazione</a:t>
            </a:r>
            <a:r>
              <a:rPr lang="it-IT" sz="18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 è </a:t>
            </a:r>
            <a:r>
              <a:rPr lang="it-IT" sz="1800" b="1" spc="-50" dirty="0">
                <a:effectLst/>
                <a:latin typeface="Cavolini" panose="03000502040302020204" pitchFamily="66" charset="0"/>
                <a:ea typeface="Times New Roman" panose="02020603050405020304" pitchFamily="18" charset="0"/>
                <a:cs typeface="Times New Roman" panose="02020603050405020304" pitchFamily="18" charset="0"/>
              </a:rPr>
              <a:t>l’azione misteriosa dello Spirito</a:t>
            </a:r>
            <a:r>
              <a:rPr lang="it-IT" spc="-50" dirty="0">
                <a:latin typeface="Cavolini" panose="03000502040302020204" pitchFamily="66" charset="0"/>
                <a:ea typeface="Times New Roman" panose="02020603050405020304" pitchFamily="18" charset="0"/>
                <a:cs typeface="Times New Roman" panose="02020603050405020304" pitchFamily="18" charset="0"/>
              </a:rPr>
              <a:t>, cioè dice che quello stesso Spirito (che ha suscitato in noi la gioia del vangelo) ci spinge a testimoniarlo perché anche altri possano sentire questa gioia</a:t>
            </a:r>
            <a:endParaRPr lang="pt-BR" dirty="0"/>
          </a:p>
        </p:txBody>
      </p:sp>
      <p:sp>
        <p:nvSpPr>
          <p:cNvPr id="11" name="CasellaDiTesto 10">
            <a:extLst>
              <a:ext uri="{FF2B5EF4-FFF2-40B4-BE49-F238E27FC236}">
                <a16:creationId xmlns:a16="http://schemas.microsoft.com/office/drawing/2014/main" id="{703831DD-7130-61FB-B3CA-5C23B0FB44C2}"/>
              </a:ext>
            </a:extLst>
          </p:cNvPr>
          <p:cNvSpPr txBox="1"/>
          <p:nvPr/>
        </p:nvSpPr>
        <p:spPr>
          <a:xfrm>
            <a:off x="3134590" y="2229291"/>
            <a:ext cx="7381875" cy="1866345"/>
          </a:xfrm>
          <a:prstGeom prst="rect">
            <a:avLst/>
          </a:prstGeom>
          <a:solidFill>
            <a:srgbClr val="FFFF00"/>
          </a:solidFill>
          <a:ln>
            <a:solidFill>
              <a:schemeClr val="tx1"/>
            </a:solidFill>
          </a:ln>
        </p:spPr>
        <p:txBody>
          <a:bodyPr wrap="square">
            <a:spAutoFit/>
          </a:bodyPr>
          <a:lstStyle/>
          <a:p>
            <a:pPr algn="ctr">
              <a:lnSpc>
                <a:spcPct val="130000"/>
              </a:lnSpc>
            </a:pPr>
            <a:r>
              <a:rPr lang="it-IT" sz="18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Al centro:</a:t>
            </a:r>
          </a:p>
          <a:p>
            <a:pPr algn="ctr">
              <a:lnSpc>
                <a:spcPct val="130000"/>
              </a:lnSpc>
            </a:pPr>
            <a:r>
              <a:rPr lang="it-IT" sz="18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l’annuncio da parte della </a:t>
            </a:r>
            <a:r>
              <a:rPr lang="it-IT" sz="18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comunità ecclesiale</a:t>
            </a:r>
          </a:p>
          <a:p>
            <a:pPr algn="ctr">
              <a:lnSpc>
                <a:spcPct val="130000"/>
              </a:lnSpc>
            </a:pPr>
            <a:r>
              <a:rPr lang="it-IT" sz="18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come servizio di mediazione all’opera dello Spirito.</a:t>
            </a:r>
            <a:endParaRPr lang="pt-BR" sz="18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endParaRPr>
          </a:p>
          <a:p>
            <a:pPr algn="ctr">
              <a:lnSpc>
                <a:spcPct val="130000"/>
              </a:lnSpc>
            </a:pPr>
            <a:r>
              <a:rPr lang="it-IT" sz="18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Questo chiede, però, una conversione radicale,</a:t>
            </a:r>
          </a:p>
          <a:p>
            <a:pPr algn="ctr">
              <a:lnSpc>
                <a:spcPct val="130000"/>
              </a:lnSpc>
            </a:pPr>
            <a:r>
              <a:rPr lang="it-IT" sz="18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cioè una riforma della chiesa, riforma che è </a:t>
            </a:r>
            <a:r>
              <a:rPr lang="it-IT" sz="18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missione</a:t>
            </a:r>
            <a:endParaRPr lang="pt-BR" sz="18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endParaRPr>
          </a:p>
        </p:txBody>
      </p:sp>
      <p:sp>
        <p:nvSpPr>
          <p:cNvPr id="12" name="Freccia circolare a destra 11">
            <a:extLst>
              <a:ext uri="{FF2B5EF4-FFF2-40B4-BE49-F238E27FC236}">
                <a16:creationId xmlns:a16="http://schemas.microsoft.com/office/drawing/2014/main" id="{EA82B344-859B-935E-9698-FF69E506825F}"/>
              </a:ext>
            </a:extLst>
          </p:cNvPr>
          <p:cNvSpPr/>
          <p:nvPr/>
        </p:nvSpPr>
        <p:spPr>
          <a:xfrm flipH="1">
            <a:off x="10786848" y="609600"/>
            <a:ext cx="1357310" cy="5500299"/>
          </a:xfrm>
          <a:prstGeom prst="curved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tx1"/>
              </a:solidFill>
            </a:endParaRPr>
          </a:p>
        </p:txBody>
      </p:sp>
      <p:sp>
        <p:nvSpPr>
          <p:cNvPr id="14" name="Freccia circolare a destra 13">
            <a:extLst>
              <a:ext uri="{FF2B5EF4-FFF2-40B4-BE49-F238E27FC236}">
                <a16:creationId xmlns:a16="http://schemas.microsoft.com/office/drawing/2014/main" id="{7B031AAE-4A2C-AF86-3D46-96ED2A179407}"/>
              </a:ext>
            </a:extLst>
          </p:cNvPr>
          <p:cNvSpPr/>
          <p:nvPr/>
        </p:nvSpPr>
        <p:spPr>
          <a:xfrm rot="10800000" flipH="1">
            <a:off x="1273024" y="609599"/>
            <a:ext cx="1357310" cy="5500299"/>
          </a:xfrm>
          <a:prstGeom prst="curved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tx1"/>
              </a:solidFill>
            </a:endParaRPr>
          </a:p>
        </p:txBody>
      </p:sp>
    </p:spTree>
    <p:extLst>
      <p:ext uri="{BB962C8B-B14F-4D97-AF65-F5344CB8AC3E}">
        <p14:creationId xmlns:p14="http://schemas.microsoft.com/office/powerpoint/2010/main" val="20793310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D986298A-E8E9-5D16-180B-41FA706E370E}"/>
              </a:ext>
            </a:extLst>
          </p:cNvPr>
          <p:cNvSpPr txBox="1"/>
          <p:nvPr/>
        </p:nvSpPr>
        <p:spPr>
          <a:xfrm>
            <a:off x="47842" y="200024"/>
            <a:ext cx="1140890" cy="6415177"/>
          </a:xfrm>
          <a:prstGeom prst="rect">
            <a:avLst/>
          </a:prstGeom>
          <a:solidFill>
            <a:schemeClr val="tx1"/>
          </a:solidFill>
        </p:spPr>
        <p:txBody>
          <a:bodyPr vert="vert270" wrap="square">
            <a:spAutoFit/>
          </a:bodyPr>
          <a:lstStyle/>
          <a:p>
            <a:pPr algn="ctr">
              <a:lnSpc>
                <a:spcPct val="115000"/>
              </a:lnSpc>
              <a:spcAft>
                <a:spcPts val="1000"/>
              </a:spcAft>
            </a:pPr>
            <a:r>
              <a:rPr lang="it-IT" sz="2400" spc="-50" dirty="0">
                <a:solidFill>
                  <a:schemeClr val="bg1"/>
                </a:solidFill>
                <a:effectLst/>
                <a:latin typeface="Cavolini" panose="03000502040302020204" pitchFamily="66" charset="0"/>
                <a:ea typeface="Times New Roman" panose="02020603050405020304" pitchFamily="18" charset="0"/>
                <a:cs typeface="Cavolini" panose="03000502040302020204" pitchFamily="66" charset="0"/>
              </a:rPr>
              <a:t>Conclusione:</a:t>
            </a:r>
          </a:p>
          <a:p>
            <a:pPr lvl="0" algn="ctr">
              <a:lnSpc>
                <a:spcPct val="115000"/>
              </a:lnSpc>
            </a:pPr>
            <a:r>
              <a:rPr lang="it-IT" sz="2400" spc="-50" dirty="0">
                <a:solidFill>
                  <a:schemeClr val="bg1"/>
                </a:solidFill>
                <a:latin typeface="Cavolini" panose="03000502040302020204" pitchFamily="66" charset="0"/>
                <a:ea typeface="Times New Roman" panose="02020603050405020304" pitchFamily="18" charset="0"/>
                <a:cs typeface="Cavolini" panose="03000502040302020204" pitchFamily="66" charset="0"/>
              </a:rPr>
              <a:t>convinzioni teologiche</a:t>
            </a:r>
            <a:endParaRPr lang="it-IT" sz="2400" spc="-50" dirty="0">
              <a:solidFill>
                <a:schemeClr val="bg1"/>
              </a:solidFill>
              <a:effectLst/>
              <a:latin typeface="Cavolini" panose="03000502040302020204" pitchFamily="66" charset="0"/>
              <a:ea typeface="Times New Roman" panose="02020603050405020304" pitchFamily="18" charset="0"/>
              <a:cs typeface="Cavolini" panose="03000502040302020204" pitchFamily="66" charset="0"/>
            </a:endParaRPr>
          </a:p>
        </p:txBody>
      </p:sp>
      <p:sp>
        <p:nvSpPr>
          <p:cNvPr id="4" name="CasellaDiTesto 3">
            <a:extLst>
              <a:ext uri="{FF2B5EF4-FFF2-40B4-BE49-F238E27FC236}">
                <a16:creationId xmlns:a16="http://schemas.microsoft.com/office/drawing/2014/main" id="{7045AE51-9CCD-6841-688B-2CE5F76A23C1}"/>
              </a:ext>
            </a:extLst>
          </p:cNvPr>
          <p:cNvSpPr txBox="1"/>
          <p:nvPr/>
        </p:nvSpPr>
        <p:spPr>
          <a:xfrm>
            <a:off x="1266824" y="23836"/>
            <a:ext cx="10906125" cy="6772431"/>
          </a:xfrm>
          <a:prstGeom prst="rect">
            <a:avLst/>
          </a:prstGeom>
          <a:noFill/>
        </p:spPr>
        <p:txBody>
          <a:bodyPr wrap="square">
            <a:spAutoFit/>
          </a:bodyPr>
          <a:lstStyle/>
          <a:p>
            <a:pPr marL="342900" lvl="0" indent="-342900" algn="just" rtl="0">
              <a:lnSpc>
                <a:spcPct val="130000"/>
              </a:lnSpc>
              <a:spcBef>
                <a:spcPts val="600"/>
              </a:spcBef>
              <a:spcAft>
                <a:spcPts val="600"/>
              </a:spcAft>
              <a:buFont typeface="+mj-lt"/>
              <a:buAutoNum type="alphaLcParenR"/>
            </a:pPr>
            <a:r>
              <a:rPr lang="it-IT" sz="20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La convinzione fondamentale: lo Spirito è stato diffuso in tutti i cuori </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(cf. Rm 5,5). La chiesa non dona la fede, ma dà testimonianza della fede. Lo Spirito agisce nella storia e genera la fede. Quindi noi testimoniamo il vangelo consapevoli che lo Spirito ci precede sempre! In questo senso siamo chiamati a riconoscere l’azione dello Spirito nel cuore dell’uomo (cf. GS 22).</a:t>
            </a:r>
          </a:p>
          <a:p>
            <a:pPr marL="342900" lvl="0" indent="-342900" algn="just" rtl="0">
              <a:lnSpc>
                <a:spcPct val="130000"/>
              </a:lnSpc>
              <a:spcBef>
                <a:spcPts val="600"/>
              </a:spcBef>
              <a:spcAft>
                <a:spcPts val="600"/>
              </a:spcAft>
              <a:buFont typeface="+mj-lt"/>
              <a:buAutoNum type="alphaLcParenR"/>
            </a:pPr>
            <a:r>
              <a:rPr lang="it-IT" sz="20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La convinzione che Dio, a partire dal suo amore gratuito manifestato e espresso nella Pasqua di Gesù, ha scelto di amarci tutti indipendentemente dalla nostra adesione di fede</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 Questo vuol dire che, per volere di Dio, si può essere uomini e donne, cioè vivere la vita, anche senza un esplicito riferimento al Signore Gesù. Con questo vogliamo dire che il suo amore e la sua offerta di salvezza non dipendono dalla nostra adesione esplicita a Gesù!  </a:t>
            </a:r>
          </a:p>
          <a:p>
            <a:pPr marL="342900" lvl="0" indent="-342900" algn="just" rtl="0">
              <a:lnSpc>
                <a:spcPct val="130000"/>
              </a:lnSpc>
              <a:spcBef>
                <a:spcPts val="600"/>
              </a:spcBef>
              <a:spcAft>
                <a:spcPts val="600"/>
              </a:spcAft>
              <a:buFont typeface="+mj-lt"/>
              <a:buAutoNum type="alphaLcParenR"/>
            </a:pPr>
            <a:r>
              <a:rPr lang="it-IT" sz="20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La convinzione che</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 nonostante Dio abbia scelto di amarci tutti anche senza un’esplicita adesione al vangelo, </a:t>
            </a:r>
            <a:r>
              <a:rPr lang="it-IT" sz="20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l’annuncio è necessario</a:t>
            </a:r>
            <a:r>
              <a:rPr lang="it-IT" sz="2000" b="1" spc="-50" dirty="0">
                <a:solidFill>
                  <a:srgbClr val="000000"/>
                </a:solidFill>
                <a:latin typeface="Cavolini" panose="03000502040302020204" pitchFamily="66" charset="0"/>
                <a:ea typeface="Times New Roman" panose="02020603050405020304" pitchFamily="18" charset="0"/>
                <a:cs typeface="Times New Roman" panose="02020603050405020304" pitchFamily="18" charset="0"/>
              </a:rPr>
              <a:t>. </a:t>
            </a:r>
            <a:r>
              <a:rPr lang="it-IT" sz="2000" spc="-50" dirty="0">
                <a:solidFill>
                  <a:srgbClr val="000000"/>
                </a:solidFill>
                <a:latin typeface="Cavolini" panose="03000502040302020204" pitchFamily="66" charset="0"/>
                <a:ea typeface="Times New Roman" panose="02020603050405020304" pitchFamily="18" charset="0"/>
                <a:cs typeface="Times New Roman" panose="02020603050405020304" pitchFamily="18" charset="0"/>
              </a:rPr>
              <a:t>Necessario </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non perché altrimenti qualcuno sarebbe escluso dalla salvezza ma perché è diverso vivere la vita con Gesù o senza Gesù, cioè sapendo o non sapendo di essere amati (cf. EG 264-266)! </a:t>
            </a:r>
            <a:endParaRPr lang="pt-BR"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86189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C000"/>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8A4A4490-CCB7-4D5D-8723-D94967E0BE60}"/>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F5FDE43C-F432-739B-5D28-5C75690E762D}"/>
              </a:ext>
            </a:extLst>
          </p:cNvPr>
          <p:cNvSpPr>
            <a:spLocks noGrp="1"/>
          </p:cNvSpPr>
          <p:nvPr>
            <p:ph idx="1"/>
          </p:nvPr>
        </p:nvSpPr>
        <p:spPr>
          <a:xfrm>
            <a:off x="838200" y="1931510"/>
            <a:ext cx="10515600" cy="1497490"/>
          </a:xfrm>
        </p:spPr>
        <p:txBody>
          <a:bodyPr>
            <a:noAutofit/>
          </a:bodyPr>
          <a:lstStyle/>
          <a:p>
            <a:pPr marL="0" indent="0" algn="ctr">
              <a:buNone/>
            </a:pPr>
            <a:r>
              <a:rPr lang="it-IT" sz="56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La conversione missionaria della parrocchia</a:t>
            </a:r>
          </a:p>
        </p:txBody>
      </p:sp>
      <p:sp>
        <p:nvSpPr>
          <p:cNvPr id="4" name="CasellaDiTesto 3">
            <a:extLst>
              <a:ext uri="{FF2B5EF4-FFF2-40B4-BE49-F238E27FC236}">
                <a16:creationId xmlns:a16="http://schemas.microsoft.com/office/drawing/2014/main" id="{00F8946B-CEDF-2910-74F3-EB805658E2FE}"/>
              </a:ext>
            </a:extLst>
          </p:cNvPr>
          <p:cNvSpPr txBox="1"/>
          <p:nvPr/>
        </p:nvSpPr>
        <p:spPr>
          <a:xfrm>
            <a:off x="673893" y="4865813"/>
            <a:ext cx="10844213" cy="646331"/>
          </a:xfrm>
          <a:prstGeom prst="rect">
            <a:avLst/>
          </a:prstGeom>
          <a:noFill/>
        </p:spPr>
        <p:txBody>
          <a:bodyPr wrap="square">
            <a:spAutoFit/>
          </a:bodyPr>
          <a:lstStyle/>
          <a:p>
            <a:pPr marL="0" indent="0" algn="ctr">
              <a:buNone/>
            </a:pPr>
            <a:r>
              <a:rPr lang="it-IT" sz="36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Riflessioni a partire da </a:t>
            </a:r>
            <a:r>
              <a:rPr lang="it-IT" sz="3600" b="1" i="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Evangelii Gaudium</a:t>
            </a:r>
            <a:endParaRPr lang="it-IT" sz="3600" b="1" i="1" dirty="0">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7345614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B295BC62-2672-2936-8DDC-424923013EDE}"/>
              </a:ext>
            </a:extLst>
          </p:cNvPr>
          <p:cNvSpPr txBox="1"/>
          <p:nvPr/>
        </p:nvSpPr>
        <p:spPr>
          <a:xfrm>
            <a:off x="269875" y="-30762"/>
            <a:ext cx="11743785" cy="7073411"/>
          </a:xfrm>
          <a:prstGeom prst="rect">
            <a:avLst/>
          </a:prstGeom>
          <a:noFill/>
        </p:spPr>
        <p:txBody>
          <a:bodyPr wrap="square" rtlCol="0">
            <a:spAutoFit/>
          </a:bodyPr>
          <a:lstStyle/>
          <a:p>
            <a:pPr lvl="0" algn="just" rtl="0">
              <a:lnSpc>
                <a:spcPct val="130000"/>
              </a:lnSpc>
              <a:spcBef>
                <a:spcPts val="600"/>
              </a:spcBef>
              <a:spcAft>
                <a:spcPts val="600"/>
              </a:spcAft>
            </a:pPr>
            <a:r>
              <a:rPr lang="it-IT" sz="32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Questioni</a:t>
            </a:r>
          </a:p>
          <a:p>
            <a:pPr algn="just">
              <a:lnSpc>
                <a:spcPct val="130000"/>
              </a:lnSpc>
              <a:spcBef>
                <a:spcPts val="400"/>
              </a:spcBef>
              <a:spcAft>
                <a:spcPts val="400"/>
              </a:spcAft>
            </a:pP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Un recente studio, sulle realtà ecclesiali del Triveneto, ci consegna tre questioni:</a:t>
            </a:r>
            <a:endParaRPr lang="pt-BR"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endParaRPr>
          </a:p>
          <a:p>
            <a:pPr marL="342900" lvl="0" indent="-342900" algn="just" rtl="0">
              <a:lnSpc>
                <a:spcPct val="130000"/>
              </a:lnSpc>
              <a:spcBef>
                <a:spcPts val="400"/>
              </a:spcBef>
              <a:spcAft>
                <a:spcPts val="400"/>
              </a:spcAft>
              <a:buFont typeface="+mj-lt"/>
              <a:buAutoNum type="alphaLcParenR"/>
            </a:pP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Una domanda </a:t>
            </a:r>
            <a:r>
              <a:rPr lang="it-IT" sz="2000" spc="-50" dirty="0">
                <a:solidFill>
                  <a:srgbClr val="000000"/>
                </a:solidFill>
                <a:latin typeface="Cavolini" panose="03000502040302020204" pitchFamily="66" charset="0"/>
                <a:ea typeface="Times New Roman" panose="02020603050405020304" pitchFamily="18" charset="0"/>
                <a:cs typeface="Times New Roman" panose="02020603050405020304" pitchFamily="18" charset="0"/>
              </a:rPr>
              <a:t>«</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inquietante»: quale sarà il futuro della parrocchia e, ancor prima, la parrocchia avrà un futuro?</a:t>
            </a:r>
            <a:endParaRPr lang="pt-BR"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endParaRPr>
          </a:p>
          <a:p>
            <a:pPr marL="342900" lvl="0" indent="-342900" algn="just">
              <a:lnSpc>
                <a:spcPct val="130000"/>
              </a:lnSpc>
              <a:spcBef>
                <a:spcPts val="400"/>
              </a:spcBef>
              <a:spcAft>
                <a:spcPts val="400"/>
              </a:spcAft>
              <a:buFont typeface="+mj-lt"/>
              <a:buAutoNum type="alphaLcParenR"/>
            </a:pP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Una «certezza teologica»: la parrocchia custodisce un valore fondamentale: essere il segno, inscritto in un territorio che il vangelo è la bella notizia per tutti, per tutti accessibile, per tutti disponibile. È casa aperta a tutti. È segno dello stile di Gesù che incontrava e era incontrato da chiunque.</a:t>
            </a:r>
            <a:endParaRPr lang="pt-BR"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endParaRPr>
          </a:p>
          <a:p>
            <a:pPr marL="342900" lvl="0" indent="-342900" algn="just">
              <a:lnSpc>
                <a:spcPct val="130000"/>
              </a:lnSpc>
              <a:spcBef>
                <a:spcPts val="400"/>
              </a:spcBef>
              <a:spcAft>
                <a:spcPts val="400"/>
              </a:spcAft>
              <a:buFont typeface="+mj-lt"/>
              <a:buAutoNum type="alphaLcParenR"/>
            </a:pP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Un compito imprescindibile e improcastinabile: quello di non vivere dell’autoconservazione ma in vista dell’annuncio!</a:t>
            </a:r>
            <a:endParaRPr lang="pt-BR"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endParaRPr>
          </a:p>
          <a:p>
            <a:pPr>
              <a:lnSpc>
                <a:spcPct val="130000"/>
              </a:lnSpc>
              <a:spcBef>
                <a:spcPts val="600"/>
              </a:spcBef>
              <a:spcAft>
                <a:spcPts val="600"/>
              </a:spcAft>
            </a:pP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Tutto questo genera ora una domanda: ma come passare dal modello attuale di parrocchia (il modello tridentino!), a un nuovo modello che possiamo chiamare “missionario”? Come trasformare un’istituzione – sorta come frutto di un’attività missionaria per prendersi cura delle «anime» di un certo territorio (e, quindi, organizzandosi in strutture stabili) – in un soggetto missionario?</a:t>
            </a:r>
            <a:endParaRPr lang="it-IT" sz="2000" dirty="0"/>
          </a:p>
        </p:txBody>
      </p:sp>
    </p:spTree>
    <p:extLst>
      <p:ext uri="{BB962C8B-B14F-4D97-AF65-F5344CB8AC3E}">
        <p14:creationId xmlns:p14="http://schemas.microsoft.com/office/powerpoint/2010/main" val="15895714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9C49B-A495-F1ED-FCB2-68601C87B13E}"/>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FEBDC933-CF6D-CCD5-022B-FD50D2AF023A}"/>
              </a:ext>
            </a:extLst>
          </p:cNvPr>
          <p:cNvSpPr txBox="1"/>
          <p:nvPr/>
        </p:nvSpPr>
        <p:spPr>
          <a:xfrm>
            <a:off x="142875" y="49918"/>
            <a:ext cx="11944349" cy="6781665"/>
          </a:xfrm>
          <a:prstGeom prst="rect">
            <a:avLst/>
          </a:prstGeom>
          <a:noFill/>
        </p:spPr>
        <p:txBody>
          <a:bodyPr wrap="square" rtlCol="0">
            <a:spAutoFit/>
          </a:bodyPr>
          <a:lstStyle/>
          <a:p>
            <a:pPr lvl="0" algn="just" rtl="0">
              <a:lnSpc>
                <a:spcPct val="130000"/>
              </a:lnSpc>
              <a:spcBef>
                <a:spcPts val="600"/>
              </a:spcBef>
              <a:spcAft>
                <a:spcPts val="600"/>
              </a:spcAft>
            </a:pPr>
            <a:r>
              <a:rPr lang="it-IT" sz="32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Consensi</a:t>
            </a:r>
          </a:p>
          <a:p>
            <a:pPr marL="342900" lvl="0" indent="-342900" algn="just" rtl="0">
              <a:lnSpc>
                <a:spcPct val="120000"/>
              </a:lnSpc>
              <a:spcBef>
                <a:spcPts val="600"/>
              </a:spcBef>
              <a:spcAft>
                <a:spcPts val="600"/>
              </a:spcAft>
              <a:buFont typeface="+mj-lt"/>
              <a:buAutoNum type="alphaLcParenR"/>
            </a:pP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Innanzitutto, c’è consenso circa la necessità di tornare all’essenziale attraverso un discernimento. Nell’esercizio di questo discernimento è fondamentale ricordare che la missione supera e anticipa la chiesa per cui la chiesa “corre sempre dietro la sua forma”.</a:t>
            </a:r>
          </a:p>
          <a:p>
            <a:pPr marL="342900" lvl="0" indent="-342900" algn="just" rtl="0">
              <a:lnSpc>
                <a:spcPct val="120000"/>
              </a:lnSpc>
              <a:spcBef>
                <a:spcPts val="600"/>
              </a:spcBef>
              <a:buFont typeface="+mj-lt"/>
              <a:buAutoNum type="alphaLcParenR"/>
            </a:pP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In secondo luogo c’è consenso circa il fatto che in questa sua conversione missionaria la parrocchia dovrà pensarsi dentro due coordinate inscritte nella vocazione stessa della parrocchia:</a:t>
            </a:r>
            <a:endParaRPr lang="pt-BR"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endParaRPr>
          </a:p>
          <a:p>
            <a:pPr marL="800100" lvl="1" indent="-342900" algn="just">
              <a:lnSpc>
                <a:spcPct val="130000"/>
              </a:lnSpc>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La prima: essere aperta a tutti, cioè, rendere disponibile il vangelo a tutti. </a:t>
            </a:r>
            <a:endParaRPr lang="pt-BR"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endParaRPr>
          </a:p>
          <a:p>
            <a:pPr marL="800100" lvl="1" indent="-342900" algn="just">
              <a:lnSpc>
                <a:spcPct val="120000"/>
              </a:lnSpc>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La seconda: essere in grado di proporre, nella libertà, un itinerario di formazione simile a quello riservato da Gesù ai suoi discepoli che costituisce la comunità sul modello della primitiva comunità cristiana (cf. At 2). </a:t>
            </a:r>
          </a:p>
          <a:p>
            <a:pPr marL="457200" lvl="0" indent="-457200" algn="just" rtl="0">
              <a:lnSpc>
                <a:spcPct val="130000"/>
              </a:lnSpc>
              <a:spcBef>
                <a:spcPts val="600"/>
              </a:spcBef>
              <a:buFont typeface="+mj-lt"/>
              <a:buAutoNum type="alphaLcParenR"/>
            </a:pP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In terzo luogo, si sta creando consenso circa il fatto che occorre ripensare il funzionamento interno della parrocchia in due direzioni:</a:t>
            </a:r>
            <a:endParaRPr lang="pt-BR"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endParaRPr>
          </a:p>
          <a:p>
            <a:pPr marL="742950" lvl="1" indent="-285750" algn="just">
              <a:lnSpc>
                <a:spcPct val="130000"/>
              </a:lnSpc>
              <a:buFont typeface="Symbol" panose="05050102010706020507" pitchFamily="18" charset="2"/>
              <a:buChar char=""/>
            </a:pP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quella dell’assunzione di uno stile sinodale (corresponsabilità);</a:t>
            </a:r>
            <a:endParaRPr lang="pt-BR"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endParaRPr>
          </a:p>
          <a:p>
            <a:pPr marL="742950" lvl="1" indent="-285750" algn="just">
              <a:lnSpc>
                <a:spcPct val="130000"/>
              </a:lnSpc>
              <a:buFont typeface="Symbol" panose="05050102010706020507" pitchFamily="18" charset="2"/>
              <a:buChar char=""/>
            </a:pPr>
            <a:r>
              <a:rPr lang="it-IT" sz="2000" spc="-50" dirty="0">
                <a:solidFill>
                  <a:srgbClr val="000000"/>
                </a:solidFill>
                <a:latin typeface="Cavolini" panose="03000502040302020204" pitchFamily="66" charset="0"/>
                <a:ea typeface="Times New Roman" panose="02020603050405020304" pitchFamily="18" charset="0"/>
                <a:cs typeface="Times New Roman" panose="02020603050405020304" pitchFamily="18" charset="0"/>
              </a:rPr>
              <a:t>q</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uella </a:t>
            </a:r>
            <a:r>
              <a:rPr lang="it-IT" sz="2000" spc="-50" dirty="0">
                <a:solidFill>
                  <a:srgbClr val="000000"/>
                </a:solidFill>
                <a:latin typeface="Cavolini" panose="03000502040302020204" pitchFamily="66" charset="0"/>
                <a:ea typeface="Times New Roman" panose="02020603050405020304" pitchFamily="18" charset="0"/>
                <a:cs typeface="Times New Roman" panose="02020603050405020304" pitchFamily="18" charset="0"/>
              </a:rPr>
              <a:t>d</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ell’ampliamento della ministerialità</a:t>
            </a:r>
            <a:endParaRPr lang="it-IT" sz="36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23382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0A1F8-287D-1CA1-F084-FFCB38DEC6E1}"/>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8884F7DF-B798-89B1-BB4A-DF49699AC918}"/>
              </a:ext>
            </a:extLst>
          </p:cNvPr>
          <p:cNvSpPr txBox="1"/>
          <p:nvPr/>
        </p:nvSpPr>
        <p:spPr>
          <a:xfrm>
            <a:off x="142875" y="49918"/>
            <a:ext cx="11944349" cy="6273833"/>
          </a:xfrm>
          <a:prstGeom prst="rect">
            <a:avLst/>
          </a:prstGeom>
          <a:noFill/>
        </p:spPr>
        <p:txBody>
          <a:bodyPr wrap="square" rtlCol="0">
            <a:spAutoFit/>
          </a:bodyPr>
          <a:lstStyle/>
          <a:p>
            <a:pPr lvl="0" algn="just" rtl="0">
              <a:lnSpc>
                <a:spcPct val="130000"/>
              </a:lnSpc>
              <a:spcBef>
                <a:spcPts val="600"/>
              </a:spcBef>
              <a:spcAft>
                <a:spcPts val="600"/>
              </a:spcAft>
            </a:pPr>
            <a:r>
              <a:rPr lang="it-IT" sz="3200" b="1"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Esperienze</a:t>
            </a:r>
          </a:p>
          <a:p>
            <a:pPr lvl="0" algn="just" rtl="0">
              <a:lnSpc>
                <a:spcPct val="130000"/>
              </a:lnSpc>
              <a:spcBef>
                <a:spcPts val="600"/>
              </a:spcBef>
              <a:spcAft>
                <a:spcPts val="600"/>
              </a:spcAft>
            </a:pP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I consensi non ci offrono immediatamente un nuovo modello di parrocchia. In questo momento occorre, quindi, avere pazienza: disponibili all’azione dello Spirito, rinunciando a voler controllare la realtà. Ora, se </a:t>
            </a:r>
            <a:r>
              <a:rPr lang="it-IT" sz="2000" spc="-5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guardiamo all’esperienza (cioè, </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ai </a:t>
            </a:r>
            <a:r>
              <a:rPr lang="it-IT" sz="2000" spc="-5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tentativi di </a:t>
            </a: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tradurre l’Evangelii Gaudium), troviamo due possibili ipotesi di parrocchia in chiave missionaria:</a:t>
            </a:r>
          </a:p>
          <a:p>
            <a:pPr marL="342900" lvl="0" indent="-342900" algn="just" rtl="0">
              <a:lnSpc>
                <a:spcPct val="130000"/>
              </a:lnSpc>
              <a:spcBef>
                <a:spcPts val="600"/>
              </a:spcBef>
              <a:spcAft>
                <a:spcPts val="600"/>
              </a:spcAft>
              <a:buFont typeface="+mj-lt"/>
              <a:buAutoNum type="alphaLcParenR"/>
            </a:pP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La parrocchia liquida </a:t>
            </a:r>
          </a:p>
          <a:p>
            <a:pPr marL="457200" lvl="0" indent="-457200" algn="just" rtl="0">
              <a:lnSpc>
                <a:spcPct val="130000"/>
              </a:lnSpc>
              <a:spcBef>
                <a:spcPts val="600"/>
              </a:spcBef>
              <a:spcAft>
                <a:spcPts val="600"/>
              </a:spcAft>
              <a:buFont typeface="+mj-lt"/>
              <a:buAutoNum type="alphaLcParenR"/>
            </a:pPr>
            <a:r>
              <a:rPr lang="it-IT" sz="2000" spc="-50" dirty="0">
                <a:solidFill>
                  <a:srgbClr val="000000"/>
                </a:solidFill>
                <a:effectLst/>
                <a:latin typeface="Cavolini" panose="03000502040302020204" pitchFamily="66" charset="0"/>
                <a:ea typeface="Times New Roman" panose="02020603050405020304" pitchFamily="18" charset="0"/>
                <a:cs typeface="Times New Roman" panose="02020603050405020304" pitchFamily="18" charset="0"/>
              </a:rPr>
              <a:t>La parrocchia generativa </a:t>
            </a:r>
          </a:p>
          <a:p>
            <a:pPr lvl="0" algn="just" rtl="0">
              <a:lnSpc>
                <a:spcPct val="130000"/>
              </a:lnSpc>
              <a:spcBef>
                <a:spcPts val="600"/>
              </a:spcBef>
              <a:spcAft>
                <a:spcPts val="600"/>
              </a:spcAft>
            </a:pPr>
            <a:r>
              <a:rPr lang="it-IT" sz="2000" spc="-50" dirty="0">
                <a:solidFill>
                  <a:srgbClr val="000000"/>
                </a:solidFill>
                <a:latin typeface="Cavolini" panose="03000502040302020204" pitchFamily="66" charset="0"/>
                <a:ea typeface="Times New Roman" panose="02020603050405020304" pitchFamily="18" charset="0"/>
                <a:cs typeface="Times New Roman" panose="02020603050405020304" pitchFamily="18" charset="0"/>
              </a:rPr>
              <a:t>Infine, ricordiamo quanto scriveva Martini:</a:t>
            </a:r>
          </a:p>
          <a:p>
            <a:pPr algn="just">
              <a:lnSpc>
                <a:spcPct val="130000"/>
              </a:lnSpc>
              <a:spcBef>
                <a:spcPts val="600"/>
              </a:spcBef>
              <a:spcAft>
                <a:spcPts val="600"/>
              </a:spcAft>
            </a:pPr>
            <a:r>
              <a:rPr lang="it-IT" sz="2000" spc="-50" dirty="0">
                <a:solidFill>
                  <a:srgbClr val="000000"/>
                </a:solidFill>
                <a:effectLst/>
                <a:latin typeface="Cavolini" panose="03000502040302020204" pitchFamily="66" charset="0"/>
                <a:ea typeface="Times New Roman" panose="02020603050405020304" pitchFamily="18" charset="0"/>
                <a:cs typeface="Arial" panose="020B0604020202020204" pitchFamily="34" charset="0"/>
              </a:rPr>
              <a:t>«lo Spirito c'è, anche oggi, come ai tempi di Gesù e degli Apostoli: c'è e sta operando, arriva prima di noi, lavora più di noi e meglio di noi; a noi non tocca né seminarlo, né svegliarlo ma anzitutto riconoscerlo, accoglierlo, assecondarlo, fargli strada, andargli dietro” (cf. Tre racconti dello Spirito).</a:t>
            </a:r>
            <a:endParaRPr lang="pt-BR" sz="2000" spc="-50" dirty="0">
              <a:solidFill>
                <a:srgbClr val="000000"/>
              </a:solidFill>
              <a:effectLst/>
              <a:latin typeface="Cavolini" panose="03000502040302020204" pitchFamily="66"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947619229"/>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3637</TotalTime>
  <Words>5531</Words>
  <Application>Microsoft Office PowerPoint</Application>
  <PresentationFormat>Widescreen</PresentationFormat>
  <Paragraphs>223</Paragraphs>
  <Slides>43</Slides>
  <Notes>0</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43</vt:i4>
      </vt:variant>
    </vt:vector>
  </HeadingPairs>
  <TitlesOfParts>
    <vt:vector size="53" baseType="lpstr">
      <vt:lpstr>Arial</vt:lpstr>
      <vt:lpstr>Berlin Sans FB</vt:lpstr>
      <vt:lpstr>Calibri</vt:lpstr>
      <vt:lpstr>Calibri Light</vt:lpstr>
      <vt:lpstr>Cavolini</vt:lpstr>
      <vt:lpstr>Courier New</vt:lpstr>
      <vt:lpstr>Symbol</vt:lpstr>
      <vt:lpstr>Tahoma</vt:lpstr>
      <vt:lpstr>Wingdings</vt:lpstr>
      <vt:lpstr>Tema di Office</vt:lpstr>
      <vt:lpstr>Come fuoco e vento</vt:lpstr>
      <vt:lpstr>Presentazione standard di PowerPoint</vt:lpstr>
      <vt:lpstr>La gioia del vangelo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gioia del vangelo</dc:title>
  <dc:creator>Davide D'Alessio</dc:creator>
  <cp:lastModifiedBy>Don Alessandro Viganò</cp:lastModifiedBy>
  <cp:revision>277</cp:revision>
  <dcterms:created xsi:type="dcterms:W3CDTF">2022-03-28T13:52:01Z</dcterms:created>
  <dcterms:modified xsi:type="dcterms:W3CDTF">2025-01-11T10:04:28Z</dcterms:modified>
</cp:coreProperties>
</file>